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7"/>
  </p:notesMasterIdLst>
  <p:sldIdLst>
    <p:sldId id="256" r:id="rId2"/>
    <p:sldId id="257" r:id="rId3"/>
    <p:sldId id="258" r:id="rId4"/>
    <p:sldId id="259" r:id="rId5"/>
    <p:sldId id="262" r:id="rId6"/>
    <p:sldId id="263" r:id="rId7"/>
    <p:sldId id="264" r:id="rId8"/>
    <p:sldId id="305" r:id="rId9"/>
    <p:sldId id="271" r:id="rId10"/>
    <p:sldId id="274" r:id="rId11"/>
    <p:sldId id="309" r:id="rId12"/>
    <p:sldId id="308" r:id="rId13"/>
    <p:sldId id="275" r:id="rId14"/>
    <p:sldId id="306" r:id="rId15"/>
    <p:sldId id="307" r:id="rId16"/>
  </p:sldIdLst>
  <p:sldSz cx="9144000" cy="5143500" type="screen16x9"/>
  <p:notesSz cx="6858000" cy="9144000"/>
  <p:embeddedFontLst>
    <p:embeddedFont>
      <p:font typeface="Black Han Sans" panose="020B0604020202020204" charset="-127"/>
      <p:regular r:id="rId18"/>
    </p:embeddedFont>
    <p:embeddedFont>
      <p:font typeface="ABeeZee" panose="020B0604020202020204" charset="0"/>
      <p:regular r:id="rId19"/>
      <p:italic r:id="rId20"/>
    </p:embeddedFont>
    <p:embeddedFont>
      <p:font typeface="Roboto Condensed Light" panose="020000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42CAB9-80B6-44F4-865B-13ADD255C66B}">
  <a:tblStyle styleId="{4742CAB9-80B6-44F4-865B-13ADD255C6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9" autoAdjust="0"/>
    <p:restoredTop sz="94660"/>
  </p:normalViewPr>
  <p:slideViewPr>
    <p:cSldViewPr snapToGrid="0">
      <p:cViewPr>
        <p:scale>
          <a:sx n="90" d="100"/>
          <a:sy n="90" d="100"/>
        </p:scale>
        <p:origin x="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F2D37-C583-40B0-944A-E62507E3D3DC}" type="doc">
      <dgm:prSet loTypeId="urn:microsoft.com/office/officeart/2005/8/layout/process1" loCatId="process" qsTypeId="urn:microsoft.com/office/officeart/2005/8/quickstyle/simple1" qsCatId="simple" csTypeId="urn:microsoft.com/office/officeart/2005/8/colors/accent0_1" csCatId="mainScheme" phldr="1"/>
      <dgm:spPr/>
    </dgm:pt>
    <dgm:pt modelId="{8C38CCD7-5C57-4FF0-9A90-16066FC2222C}">
      <dgm:prSet phldrT="[Text]" custT="1"/>
      <dgm:spPr/>
      <dgm:t>
        <a:bodyPr/>
        <a:lstStyle/>
        <a:p>
          <a:r>
            <a:rPr lang="en-IN" sz="1600" dirty="0">
              <a:latin typeface="Times New Roman" panose="02020603050405020304" pitchFamily="18" charset="0"/>
              <a:cs typeface="Times New Roman" panose="02020603050405020304" pitchFamily="18" charset="0"/>
            </a:rPr>
            <a:t>Spatial Pooler</a:t>
          </a:r>
        </a:p>
      </dgm:t>
    </dgm:pt>
    <dgm:pt modelId="{7A94EBBD-451B-49F9-9B3E-3AF266C0B107}" type="parTrans" cxnId="{AF93E552-F866-44BB-AABA-AE273526F59E}">
      <dgm:prSet/>
      <dgm:spPr/>
      <dgm:t>
        <a:bodyPr/>
        <a:lstStyle/>
        <a:p>
          <a:endParaRPr lang="en-IN" sz="800">
            <a:latin typeface="Times New Roman" panose="02020603050405020304" pitchFamily="18" charset="0"/>
            <a:cs typeface="Times New Roman" panose="02020603050405020304" pitchFamily="18" charset="0"/>
          </a:endParaRPr>
        </a:p>
      </dgm:t>
    </dgm:pt>
    <dgm:pt modelId="{0853D862-DF68-4794-B07A-3BCE55075F3B}" type="sibTrans" cxnId="{AF93E552-F866-44BB-AABA-AE273526F59E}">
      <dgm:prSet custT="1"/>
      <dgm:spPr/>
      <dgm:t>
        <a:bodyPr/>
        <a:lstStyle/>
        <a:p>
          <a:endParaRPr lang="en-IN" sz="800">
            <a:latin typeface="Times New Roman" panose="02020603050405020304" pitchFamily="18" charset="0"/>
            <a:cs typeface="Times New Roman" panose="02020603050405020304" pitchFamily="18" charset="0"/>
          </a:endParaRPr>
        </a:p>
      </dgm:t>
    </dgm:pt>
    <dgm:pt modelId="{523C02B9-0221-42AE-A703-969048E5931F}">
      <dgm:prSet phldrT="[Text]" custT="1"/>
      <dgm:spPr/>
      <dgm:t>
        <a:bodyPr/>
        <a:lstStyle/>
        <a:p>
          <a:r>
            <a:rPr lang="en-IN" sz="1600" dirty="0">
              <a:latin typeface="Times New Roman" panose="02020603050405020304" pitchFamily="18" charset="0"/>
              <a:cs typeface="Times New Roman" panose="02020603050405020304" pitchFamily="18" charset="0"/>
            </a:rPr>
            <a:t>Temporal Memory</a:t>
          </a:r>
        </a:p>
      </dgm:t>
    </dgm:pt>
    <dgm:pt modelId="{C65F6BCE-8BE8-48E9-831C-D2ED95FC8AC8}" type="parTrans" cxnId="{BDC0B573-4C44-44C1-BADA-4C75E71B6800}">
      <dgm:prSet/>
      <dgm:spPr/>
      <dgm:t>
        <a:bodyPr/>
        <a:lstStyle/>
        <a:p>
          <a:endParaRPr lang="en-IN" sz="800">
            <a:latin typeface="Times New Roman" panose="02020603050405020304" pitchFamily="18" charset="0"/>
            <a:cs typeface="Times New Roman" panose="02020603050405020304" pitchFamily="18" charset="0"/>
          </a:endParaRPr>
        </a:p>
      </dgm:t>
    </dgm:pt>
    <dgm:pt modelId="{995298A3-FE23-4A8E-B0AF-A1ECB86AADC2}" type="sibTrans" cxnId="{BDC0B573-4C44-44C1-BADA-4C75E71B6800}">
      <dgm:prSet custT="1"/>
      <dgm:spPr/>
      <dgm:t>
        <a:bodyPr/>
        <a:lstStyle/>
        <a:p>
          <a:endParaRPr lang="en-IN" sz="800">
            <a:latin typeface="Times New Roman" panose="02020603050405020304" pitchFamily="18" charset="0"/>
            <a:cs typeface="Times New Roman" panose="02020603050405020304" pitchFamily="18" charset="0"/>
          </a:endParaRPr>
        </a:p>
      </dgm:t>
    </dgm:pt>
    <dgm:pt modelId="{DFA6B16E-95C3-408C-A42C-EA0CFEA66246}">
      <dgm:prSet phldrT="[Text]" custT="1"/>
      <dgm:spPr/>
      <dgm:t>
        <a:bodyPr/>
        <a:lstStyle/>
        <a:p>
          <a:r>
            <a:rPr lang="en-IN" sz="1600" dirty="0">
              <a:latin typeface="Times New Roman" panose="02020603050405020304" pitchFamily="18" charset="0"/>
              <a:cs typeface="Times New Roman" panose="02020603050405020304" pitchFamily="18" charset="0"/>
            </a:rPr>
            <a:t>Classifier</a:t>
          </a:r>
        </a:p>
      </dgm:t>
    </dgm:pt>
    <dgm:pt modelId="{F4963D20-DBBC-4611-B390-B0EE30427307}" type="par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13E7AAFD-B2F3-48DB-A950-6AB1F759A197}" type="sibTrans" cxnId="{8C56E1AD-1BA7-44F8-BF42-A7E3D2FB1D06}">
      <dgm:prSet/>
      <dgm:spPr/>
      <dgm:t>
        <a:bodyPr/>
        <a:lstStyle/>
        <a:p>
          <a:endParaRPr lang="en-IN" sz="800">
            <a:latin typeface="Times New Roman" panose="02020603050405020304" pitchFamily="18" charset="0"/>
            <a:cs typeface="Times New Roman" panose="02020603050405020304" pitchFamily="18" charset="0"/>
          </a:endParaRPr>
        </a:p>
      </dgm:t>
    </dgm:pt>
    <dgm:pt modelId="{87AB4EF9-7F68-4A22-AB95-B0F50EE504D0}" type="pres">
      <dgm:prSet presAssocID="{649F2D37-C583-40B0-944A-E62507E3D3DC}" presName="Name0" presStyleCnt="0">
        <dgm:presLayoutVars>
          <dgm:dir/>
          <dgm:resizeHandles val="exact"/>
        </dgm:presLayoutVars>
      </dgm:prSet>
      <dgm:spPr/>
    </dgm:pt>
    <dgm:pt modelId="{FAACEB69-CB0D-4E8A-8A39-3F4886797632}" type="pres">
      <dgm:prSet presAssocID="{8C38CCD7-5C57-4FF0-9A90-16066FC2222C}" presName="node" presStyleLbl="node1" presStyleIdx="0" presStyleCnt="3" custLinFactNeighborX="-836" custLinFactNeighborY="-1359">
        <dgm:presLayoutVars>
          <dgm:bulletEnabled val="1"/>
        </dgm:presLayoutVars>
      </dgm:prSet>
      <dgm:spPr/>
    </dgm:pt>
    <dgm:pt modelId="{CE3FD6E0-A2B9-4B48-82AA-1CDC48E200A3}" type="pres">
      <dgm:prSet presAssocID="{0853D862-DF68-4794-B07A-3BCE55075F3B}" presName="sibTrans" presStyleLbl="sibTrans2D1" presStyleIdx="0" presStyleCnt="2"/>
      <dgm:spPr/>
    </dgm:pt>
    <dgm:pt modelId="{1BAFD0D2-CF8A-4704-8D7E-B4F43052822A}" type="pres">
      <dgm:prSet presAssocID="{0853D862-DF68-4794-B07A-3BCE55075F3B}" presName="connectorText" presStyleLbl="sibTrans2D1" presStyleIdx="0" presStyleCnt="2"/>
      <dgm:spPr/>
    </dgm:pt>
    <dgm:pt modelId="{751AA3C4-26E9-45FC-B9C1-C3545A3CED04}" type="pres">
      <dgm:prSet presAssocID="{523C02B9-0221-42AE-A703-969048E5931F}" presName="node" presStyleLbl="node1" presStyleIdx="1" presStyleCnt="3">
        <dgm:presLayoutVars>
          <dgm:bulletEnabled val="1"/>
        </dgm:presLayoutVars>
      </dgm:prSet>
      <dgm:spPr/>
    </dgm:pt>
    <dgm:pt modelId="{CBBF2D90-9A7D-4B0F-82CC-C47D13C67A49}" type="pres">
      <dgm:prSet presAssocID="{995298A3-FE23-4A8E-B0AF-A1ECB86AADC2}" presName="sibTrans" presStyleLbl="sibTrans2D1" presStyleIdx="1" presStyleCnt="2"/>
      <dgm:spPr/>
    </dgm:pt>
    <dgm:pt modelId="{97164F83-4820-409B-8537-405C95BF1CEC}" type="pres">
      <dgm:prSet presAssocID="{995298A3-FE23-4A8E-B0AF-A1ECB86AADC2}" presName="connectorText" presStyleLbl="sibTrans2D1" presStyleIdx="1" presStyleCnt="2"/>
      <dgm:spPr/>
    </dgm:pt>
    <dgm:pt modelId="{D1EA504D-3033-43D8-B3DE-0686A4192DD8}" type="pres">
      <dgm:prSet presAssocID="{DFA6B16E-95C3-408C-A42C-EA0CFEA66246}" presName="node" presStyleLbl="node1" presStyleIdx="2" presStyleCnt="3">
        <dgm:presLayoutVars>
          <dgm:bulletEnabled val="1"/>
        </dgm:presLayoutVars>
      </dgm:prSet>
      <dgm:spPr/>
    </dgm:pt>
  </dgm:ptLst>
  <dgm:cxnLst>
    <dgm:cxn modelId="{359D2512-E6BD-44DE-9DA0-842C2C56304C}" type="presOf" srcId="{0853D862-DF68-4794-B07A-3BCE55075F3B}" destId="{1BAFD0D2-CF8A-4704-8D7E-B4F43052822A}" srcOrd="1" destOrd="0" presId="urn:microsoft.com/office/officeart/2005/8/layout/process1"/>
    <dgm:cxn modelId="{B43A0522-60BF-4F65-A09D-1D17D239FC01}" type="presOf" srcId="{DFA6B16E-95C3-408C-A42C-EA0CFEA66246}" destId="{D1EA504D-3033-43D8-B3DE-0686A4192DD8}" srcOrd="0" destOrd="0" presId="urn:microsoft.com/office/officeart/2005/8/layout/process1"/>
    <dgm:cxn modelId="{F14AF323-61B0-4884-B20C-12AA7EBE9E8B}" type="presOf" srcId="{649F2D37-C583-40B0-944A-E62507E3D3DC}" destId="{87AB4EF9-7F68-4A22-AB95-B0F50EE504D0}" srcOrd="0" destOrd="0" presId="urn:microsoft.com/office/officeart/2005/8/layout/process1"/>
    <dgm:cxn modelId="{B2A0A23D-D0CB-484C-8C5A-66DBC7500166}" type="presOf" srcId="{523C02B9-0221-42AE-A703-969048E5931F}" destId="{751AA3C4-26E9-45FC-B9C1-C3545A3CED04}" srcOrd="0" destOrd="0" presId="urn:microsoft.com/office/officeart/2005/8/layout/process1"/>
    <dgm:cxn modelId="{AF93E552-F866-44BB-AABA-AE273526F59E}" srcId="{649F2D37-C583-40B0-944A-E62507E3D3DC}" destId="{8C38CCD7-5C57-4FF0-9A90-16066FC2222C}" srcOrd="0" destOrd="0" parTransId="{7A94EBBD-451B-49F9-9B3E-3AF266C0B107}" sibTransId="{0853D862-DF68-4794-B07A-3BCE55075F3B}"/>
    <dgm:cxn modelId="{BDC0B573-4C44-44C1-BADA-4C75E71B6800}" srcId="{649F2D37-C583-40B0-944A-E62507E3D3DC}" destId="{523C02B9-0221-42AE-A703-969048E5931F}" srcOrd="1" destOrd="0" parTransId="{C65F6BCE-8BE8-48E9-831C-D2ED95FC8AC8}" sibTransId="{995298A3-FE23-4A8E-B0AF-A1ECB86AADC2}"/>
    <dgm:cxn modelId="{3E97DDA9-6F9B-4BAF-ACFC-1BB92A7885CE}" type="presOf" srcId="{0853D862-DF68-4794-B07A-3BCE55075F3B}" destId="{CE3FD6E0-A2B9-4B48-82AA-1CDC48E200A3}" srcOrd="0" destOrd="0" presId="urn:microsoft.com/office/officeart/2005/8/layout/process1"/>
    <dgm:cxn modelId="{8C56E1AD-1BA7-44F8-BF42-A7E3D2FB1D06}" srcId="{649F2D37-C583-40B0-944A-E62507E3D3DC}" destId="{DFA6B16E-95C3-408C-A42C-EA0CFEA66246}" srcOrd="2" destOrd="0" parTransId="{F4963D20-DBBC-4611-B390-B0EE30427307}" sibTransId="{13E7AAFD-B2F3-48DB-A950-6AB1F759A197}"/>
    <dgm:cxn modelId="{F5562ABE-E405-47E7-8C21-11DAC885ABCD}" type="presOf" srcId="{8C38CCD7-5C57-4FF0-9A90-16066FC2222C}" destId="{FAACEB69-CB0D-4E8A-8A39-3F4886797632}" srcOrd="0" destOrd="0" presId="urn:microsoft.com/office/officeart/2005/8/layout/process1"/>
    <dgm:cxn modelId="{1F4BDFEA-5B47-4B32-87C0-C42229B93F31}" type="presOf" srcId="{995298A3-FE23-4A8E-B0AF-A1ECB86AADC2}" destId="{97164F83-4820-409B-8537-405C95BF1CEC}" srcOrd="1" destOrd="0" presId="urn:microsoft.com/office/officeart/2005/8/layout/process1"/>
    <dgm:cxn modelId="{DE20C1FD-166E-4294-8468-519745475361}" type="presOf" srcId="{995298A3-FE23-4A8E-B0AF-A1ECB86AADC2}" destId="{CBBF2D90-9A7D-4B0F-82CC-C47D13C67A49}" srcOrd="0" destOrd="0" presId="urn:microsoft.com/office/officeart/2005/8/layout/process1"/>
    <dgm:cxn modelId="{A97C6461-2FDD-4356-8CF4-72A8E356B6CA}" type="presParOf" srcId="{87AB4EF9-7F68-4A22-AB95-B0F50EE504D0}" destId="{FAACEB69-CB0D-4E8A-8A39-3F4886797632}" srcOrd="0" destOrd="0" presId="urn:microsoft.com/office/officeart/2005/8/layout/process1"/>
    <dgm:cxn modelId="{270BDA20-A2C1-4D9A-8F7F-4B7863FB5719}" type="presParOf" srcId="{87AB4EF9-7F68-4A22-AB95-B0F50EE504D0}" destId="{CE3FD6E0-A2B9-4B48-82AA-1CDC48E200A3}" srcOrd="1" destOrd="0" presId="urn:microsoft.com/office/officeart/2005/8/layout/process1"/>
    <dgm:cxn modelId="{D571E55B-3D68-40E1-89FD-0BCA6ED6FCB5}" type="presParOf" srcId="{CE3FD6E0-A2B9-4B48-82AA-1CDC48E200A3}" destId="{1BAFD0D2-CF8A-4704-8D7E-B4F43052822A}" srcOrd="0" destOrd="0" presId="urn:microsoft.com/office/officeart/2005/8/layout/process1"/>
    <dgm:cxn modelId="{3183DA0B-E11C-436A-9924-105C3AD567FD}" type="presParOf" srcId="{87AB4EF9-7F68-4A22-AB95-B0F50EE504D0}" destId="{751AA3C4-26E9-45FC-B9C1-C3545A3CED04}" srcOrd="2" destOrd="0" presId="urn:microsoft.com/office/officeart/2005/8/layout/process1"/>
    <dgm:cxn modelId="{DA71793D-0013-4666-932E-467FD85FC578}" type="presParOf" srcId="{87AB4EF9-7F68-4A22-AB95-B0F50EE504D0}" destId="{CBBF2D90-9A7D-4B0F-82CC-C47D13C67A49}" srcOrd="3" destOrd="0" presId="urn:microsoft.com/office/officeart/2005/8/layout/process1"/>
    <dgm:cxn modelId="{F7E6A620-8BB2-415A-A920-84087B67ABA2}" type="presParOf" srcId="{CBBF2D90-9A7D-4B0F-82CC-C47D13C67A49}" destId="{97164F83-4820-409B-8537-405C95BF1CEC}" srcOrd="0" destOrd="0" presId="urn:microsoft.com/office/officeart/2005/8/layout/process1"/>
    <dgm:cxn modelId="{0A72A36C-5D14-4080-AA57-F4A748744E2C}" type="presParOf" srcId="{87AB4EF9-7F68-4A22-AB95-B0F50EE504D0}" destId="{D1EA504D-3033-43D8-B3DE-0686A4192DD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CEB69-CB0D-4E8A-8A39-3F4886797632}">
      <dsp:nvSpPr>
        <dsp:cNvPr id="0" name=""/>
        <dsp:cNvSpPr/>
      </dsp:nvSpPr>
      <dsp:spPr>
        <a:xfrm>
          <a:off x="1" y="539590"/>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Spatial Pooler</a:t>
          </a:r>
        </a:p>
      </dsp:txBody>
      <dsp:txXfrm>
        <a:off x="17230" y="556819"/>
        <a:ext cx="945922" cy="553770"/>
      </dsp:txXfrm>
    </dsp:sp>
    <dsp:sp modelId="{CE3FD6E0-A2B9-4B48-82AA-1CDC48E200A3}">
      <dsp:nvSpPr>
        <dsp:cNvPr id="0" name=""/>
        <dsp:cNvSpPr/>
      </dsp:nvSpPr>
      <dsp:spPr>
        <a:xfrm rot="19974">
          <a:off x="1079238" y="716168"/>
          <a:ext cx="209581"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1079239" y="764612"/>
        <a:ext cx="146707" cy="145880"/>
      </dsp:txXfrm>
    </dsp:sp>
    <dsp:sp modelId="{751AA3C4-26E9-45FC-B9C1-C3545A3CED04}">
      <dsp:nvSpPr>
        <dsp:cNvPr id="0" name=""/>
        <dsp:cNvSpPr/>
      </dsp:nvSpPr>
      <dsp:spPr>
        <a:xfrm>
          <a:off x="1375812"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Temporal Memory</a:t>
          </a:r>
        </a:p>
      </dsp:txBody>
      <dsp:txXfrm>
        <a:off x="1393041" y="564813"/>
        <a:ext cx="945922" cy="553770"/>
      </dsp:txXfrm>
    </dsp:sp>
    <dsp:sp modelId="{CBBF2D90-9A7D-4B0F-82CC-C47D13C67A49}">
      <dsp:nvSpPr>
        <dsp:cNvPr id="0" name=""/>
        <dsp:cNvSpPr/>
      </dsp:nvSpPr>
      <dsp:spPr>
        <a:xfrm>
          <a:off x="2454231" y="720131"/>
          <a:ext cx="207840" cy="24313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latin typeface="Times New Roman" panose="02020603050405020304" pitchFamily="18" charset="0"/>
            <a:cs typeface="Times New Roman" panose="02020603050405020304" pitchFamily="18" charset="0"/>
          </a:endParaRPr>
        </a:p>
      </dsp:txBody>
      <dsp:txXfrm>
        <a:off x="2454231" y="768758"/>
        <a:ext cx="145488" cy="145880"/>
      </dsp:txXfrm>
    </dsp:sp>
    <dsp:sp modelId="{D1EA504D-3033-43D8-B3DE-0686A4192DD8}">
      <dsp:nvSpPr>
        <dsp:cNvPr id="0" name=""/>
        <dsp:cNvSpPr/>
      </dsp:nvSpPr>
      <dsp:spPr>
        <a:xfrm>
          <a:off x="2748345" y="547584"/>
          <a:ext cx="980380" cy="588228"/>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Times New Roman" panose="02020603050405020304" pitchFamily="18" charset="0"/>
              <a:cs typeface="Times New Roman" panose="02020603050405020304" pitchFamily="18" charset="0"/>
            </a:rPr>
            <a:t>Classifier</a:t>
          </a:r>
        </a:p>
      </dsp:txBody>
      <dsp:txXfrm>
        <a:off x="2765574" y="564813"/>
        <a:ext cx="945922" cy="553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62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3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117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3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00ea2c326c_0_24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00ea2c326c_0_24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
          <p:cNvGrpSpPr/>
          <p:nvPr/>
        </p:nvGrpSpPr>
        <p:grpSpPr>
          <a:xfrm rot="10800000" flipH="1">
            <a:off x="7972274" y="10"/>
            <a:ext cx="1171716" cy="1393322"/>
            <a:chOff x="3048875" y="2669025"/>
            <a:chExt cx="504550" cy="599975"/>
          </a:xfrm>
        </p:grpSpPr>
        <p:sp>
          <p:nvSpPr>
            <p:cNvPr id="310" name="Google Shape;310;p4"/>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6" name="Google Shape;376;p4"/>
          <p:cNvSpPr txBox="1">
            <a:spLocks noGrp="1"/>
          </p:cNvSpPr>
          <p:nvPr>
            <p:ph type="body" idx="1"/>
          </p:nvPr>
        </p:nvSpPr>
        <p:spPr>
          <a:xfrm>
            <a:off x="720000" y="109710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6"/>
          <p:cNvGrpSpPr/>
          <p:nvPr/>
        </p:nvGrpSpPr>
        <p:grpSpPr>
          <a:xfrm rot="10800000" flipH="1">
            <a:off x="7997632" y="95"/>
            <a:ext cx="1146035" cy="1362783"/>
            <a:chOff x="3048875" y="2669025"/>
            <a:chExt cx="504550" cy="599975"/>
          </a:xfrm>
        </p:grpSpPr>
        <p:sp>
          <p:nvSpPr>
            <p:cNvPr id="646" name="Google Shape;646;p6"/>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avLst/>
              <a:gdLst/>
              <a:ahLst/>
              <a:cxnLst/>
              <a:rect l="l" t="t" r="r" b="b"/>
              <a:pathLst>
                <a:path w="2561" h="1692" extrusionOk="0">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3100375" y="1324400"/>
              <a:ext cx="24425" cy="35450"/>
            </a:xfrm>
            <a:custGeom>
              <a:avLst/>
              <a:gdLst/>
              <a:ahLst/>
              <a:cxnLst/>
              <a:rect l="l" t="t" r="r" b="b"/>
              <a:pathLst>
                <a:path w="977" h="1418" extrusionOk="0">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2658050" y="1324100"/>
              <a:ext cx="77725" cy="101225"/>
            </a:xfrm>
            <a:custGeom>
              <a:avLst/>
              <a:gdLst/>
              <a:ahLst/>
              <a:cxnLst/>
              <a:rect l="l" t="t" r="r" b="b"/>
              <a:pathLst>
                <a:path w="3109" h="4049" extrusionOk="0">
                  <a:moveTo>
                    <a:pt x="2668" y="1"/>
                  </a:moveTo>
                  <a:lnTo>
                    <a:pt x="1" y="3834"/>
                  </a:lnTo>
                  <a:cubicBezTo>
                    <a:pt x="120" y="3894"/>
                    <a:pt x="227" y="3953"/>
                    <a:pt x="298" y="4049"/>
                  </a:cubicBezTo>
                  <a:lnTo>
                    <a:pt x="31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3039950" y="1324100"/>
              <a:ext cx="46750" cy="37525"/>
            </a:xfrm>
            <a:custGeom>
              <a:avLst/>
              <a:gdLst/>
              <a:ahLst/>
              <a:cxnLst/>
              <a:rect l="l" t="t" r="r" b="b"/>
              <a:pathLst>
                <a:path w="1870" h="1501" extrusionOk="0">
                  <a:moveTo>
                    <a:pt x="1" y="1"/>
                  </a:moveTo>
                  <a:lnTo>
                    <a:pt x="1" y="12"/>
                  </a:lnTo>
                  <a:lnTo>
                    <a:pt x="1144" y="1239"/>
                  </a:lnTo>
                  <a:lnTo>
                    <a:pt x="1870" y="1501"/>
                  </a:lnTo>
                  <a:lnTo>
                    <a:pt x="1870" y="1489"/>
                  </a:lnTo>
                  <a:lnTo>
                    <a:pt x="48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3095625" y="1382750"/>
              <a:ext cx="10725" cy="6125"/>
            </a:xfrm>
            <a:custGeom>
              <a:avLst/>
              <a:gdLst/>
              <a:ahLst/>
              <a:cxnLst/>
              <a:rect l="l" t="t" r="r" b="b"/>
              <a:pathLst>
                <a:path w="429" h="245" extrusionOk="0">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2519350" y="1324100"/>
              <a:ext cx="119375" cy="105400"/>
            </a:xfrm>
            <a:custGeom>
              <a:avLst/>
              <a:gdLst/>
              <a:ahLst/>
              <a:cxnLst/>
              <a:rect l="l" t="t" r="r" b="b"/>
              <a:pathLst>
                <a:path w="4775" h="4216" extrusionOk="0">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2959575" y="1324400"/>
              <a:ext cx="127425" cy="44675"/>
            </a:xfrm>
            <a:custGeom>
              <a:avLst/>
              <a:gdLst/>
              <a:ahLst/>
              <a:cxnLst/>
              <a:rect l="l" t="t" r="r" b="b"/>
              <a:pathLst>
                <a:path w="5097" h="1787" extrusionOk="0">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2669975" y="1368450"/>
              <a:ext cx="416425" cy="72950"/>
            </a:xfrm>
            <a:custGeom>
              <a:avLst/>
              <a:gdLst/>
              <a:ahLst/>
              <a:cxnLst/>
              <a:rect l="l" t="t" r="r" b="b"/>
              <a:pathLst>
                <a:path w="16657" h="2918" extrusionOk="0">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2464575" y="1378875"/>
              <a:ext cx="629275" cy="804275"/>
            </a:xfrm>
            <a:custGeom>
              <a:avLst/>
              <a:gdLst/>
              <a:ahLst/>
              <a:cxnLst/>
              <a:rect l="l" t="t" r="r" b="b"/>
              <a:pathLst>
                <a:path w="25171" h="32171" extrusionOk="0">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2489575" y="1454775"/>
              <a:ext cx="155400" cy="285775"/>
            </a:xfrm>
            <a:custGeom>
              <a:avLst/>
              <a:gdLst/>
              <a:ahLst/>
              <a:cxnLst/>
              <a:rect l="l" t="t" r="r" b="b"/>
              <a:pathLst>
                <a:path w="6216" h="11431" extrusionOk="0">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2481850" y="1387200"/>
              <a:ext cx="1500" cy="2400"/>
            </a:xfrm>
            <a:custGeom>
              <a:avLst/>
              <a:gdLst/>
              <a:ahLst/>
              <a:cxnLst/>
              <a:rect l="l" t="t" r="r" b="b"/>
              <a:pathLst>
                <a:path w="60" h="96" extrusionOk="0">
                  <a:moveTo>
                    <a:pt x="0" y="1"/>
                  </a:moveTo>
                  <a:lnTo>
                    <a:pt x="0" y="96"/>
                  </a:lnTo>
                  <a:cubicBezTo>
                    <a:pt x="24" y="60"/>
                    <a:pt x="36" y="36"/>
                    <a:pt x="60" y="2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2482450" y="1324400"/>
              <a:ext cx="12225" cy="56575"/>
            </a:xfrm>
            <a:custGeom>
              <a:avLst/>
              <a:gdLst/>
              <a:ahLst/>
              <a:cxnLst/>
              <a:rect l="l" t="t" r="r" b="b"/>
              <a:pathLst>
                <a:path w="489" h="2263" extrusionOk="0">
                  <a:moveTo>
                    <a:pt x="131" y="0"/>
                  </a:moveTo>
                  <a:lnTo>
                    <a:pt x="0" y="2132"/>
                  </a:lnTo>
                  <a:lnTo>
                    <a:pt x="357" y="2263"/>
                  </a:lnTo>
                  <a:lnTo>
                    <a:pt x="48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2461300" y="1397025"/>
              <a:ext cx="28600" cy="338450"/>
            </a:xfrm>
            <a:custGeom>
              <a:avLst/>
              <a:gdLst/>
              <a:ahLst/>
              <a:cxnLst/>
              <a:rect l="l" t="t" r="r" b="b"/>
              <a:pathLst>
                <a:path w="1144" h="13538" extrusionOk="0">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2299675" y="1324400"/>
              <a:ext cx="333400" cy="114025"/>
            </a:xfrm>
            <a:custGeom>
              <a:avLst/>
              <a:gdLst/>
              <a:ahLst/>
              <a:cxnLst/>
              <a:rect l="l" t="t" r="r" b="b"/>
              <a:pathLst>
                <a:path w="13336" h="4561" extrusionOk="0">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2163950" y="1324400"/>
              <a:ext cx="136950" cy="109550"/>
            </a:xfrm>
            <a:custGeom>
              <a:avLst/>
              <a:gdLst/>
              <a:ahLst/>
              <a:cxnLst/>
              <a:rect l="l" t="t" r="r" b="b"/>
              <a:pathLst>
                <a:path w="5478" h="4382" extrusionOk="0">
                  <a:moveTo>
                    <a:pt x="4918" y="0"/>
                  </a:moveTo>
                  <a:lnTo>
                    <a:pt x="0" y="4025"/>
                  </a:lnTo>
                  <a:lnTo>
                    <a:pt x="131" y="4382"/>
                  </a:lnTo>
                  <a:lnTo>
                    <a:pt x="5454" y="12"/>
                  </a:lnTo>
                  <a:lnTo>
                    <a:pt x="5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971375" y="1430950"/>
              <a:ext cx="188425" cy="158400"/>
            </a:xfrm>
            <a:custGeom>
              <a:avLst/>
              <a:gdLst/>
              <a:ahLst/>
              <a:cxnLst/>
              <a:rect l="l" t="t" r="r" b="b"/>
              <a:pathLst>
                <a:path w="7537" h="6336" extrusionOk="0">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2269925" y="1742600"/>
              <a:ext cx="5075" cy="3000"/>
            </a:xfrm>
            <a:custGeom>
              <a:avLst/>
              <a:gdLst/>
              <a:ahLst/>
              <a:cxnLst/>
              <a:rect l="l" t="t" r="r" b="b"/>
              <a:pathLst>
                <a:path w="203" h="120" extrusionOk="0">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2117800" y="1324100"/>
              <a:ext cx="141425" cy="365850"/>
            </a:xfrm>
            <a:custGeom>
              <a:avLst/>
              <a:gdLst/>
              <a:ahLst/>
              <a:cxnLst/>
              <a:rect l="l" t="t" r="r" b="b"/>
              <a:pathLst>
                <a:path w="5657" h="14634" extrusionOk="0">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2450600" y="1814350"/>
              <a:ext cx="27100" cy="362275"/>
            </a:xfrm>
            <a:custGeom>
              <a:avLst/>
              <a:gdLst/>
              <a:ahLst/>
              <a:cxnLst/>
              <a:rect l="l" t="t" r="r" b="b"/>
              <a:pathLst>
                <a:path w="1084" h="14491" extrusionOk="0">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2273475" y="1738150"/>
              <a:ext cx="176850" cy="439950"/>
            </a:xfrm>
            <a:custGeom>
              <a:avLst/>
              <a:gdLst/>
              <a:ahLst/>
              <a:cxnLst/>
              <a:rect l="l" t="t" r="r" b="b"/>
              <a:pathLst>
                <a:path w="7074" h="17598" extrusionOk="0">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2293425" y="1714325"/>
              <a:ext cx="141725" cy="60150"/>
            </a:xfrm>
            <a:custGeom>
              <a:avLst/>
              <a:gdLst/>
              <a:ahLst/>
              <a:cxnLst/>
              <a:rect l="l" t="t" r="r" b="b"/>
              <a:pathLst>
                <a:path w="5669" h="2406" extrusionOk="0">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976725" y="1600625"/>
              <a:ext cx="267625" cy="103300"/>
            </a:xfrm>
            <a:custGeom>
              <a:avLst/>
              <a:gdLst/>
              <a:ahLst/>
              <a:cxnLst/>
              <a:rect l="l" t="t" r="r" b="b"/>
              <a:pathLst>
                <a:path w="10705" h="4132" extrusionOk="0">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969275" y="1610450"/>
              <a:ext cx="477475" cy="573900"/>
            </a:xfrm>
            <a:custGeom>
              <a:avLst/>
              <a:gdLst/>
              <a:ahLst/>
              <a:cxnLst/>
              <a:rect l="l" t="t" r="r" b="b"/>
              <a:pathLst>
                <a:path w="19099" h="22956" extrusionOk="0">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726400" y="1324400"/>
              <a:ext cx="224450" cy="261075"/>
            </a:xfrm>
            <a:custGeom>
              <a:avLst/>
              <a:gdLst/>
              <a:ahLst/>
              <a:cxnLst/>
              <a:rect l="l" t="t" r="r" b="b"/>
              <a:pathLst>
                <a:path w="8978" h="10443" extrusionOk="0">
                  <a:moveTo>
                    <a:pt x="0" y="0"/>
                  </a:moveTo>
                  <a:lnTo>
                    <a:pt x="8680" y="10442"/>
                  </a:lnTo>
                  <a:cubicBezTo>
                    <a:pt x="8763" y="10359"/>
                    <a:pt x="8870" y="10287"/>
                    <a:pt x="8978" y="10240"/>
                  </a:cubicBezTo>
                  <a:lnTo>
                    <a:pt x="47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592450" y="1416675"/>
              <a:ext cx="110450" cy="205100"/>
            </a:xfrm>
            <a:custGeom>
              <a:avLst/>
              <a:gdLst/>
              <a:ahLst/>
              <a:cxnLst/>
              <a:rect l="l" t="t" r="r" b="b"/>
              <a:pathLst>
                <a:path w="4418" h="8204" extrusionOk="0">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46575" y="166997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593350" y="1324400"/>
              <a:ext cx="59850" cy="58675"/>
            </a:xfrm>
            <a:custGeom>
              <a:avLst/>
              <a:gdLst/>
              <a:ahLst/>
              <a:cxnLst/>
              <a:rect l="l" t="t" r="r" b="b"/>
              <a:pathLst>
                <a:path w="2394" h="2347" extrusionOk="0">
                  <a:moveTo>
                    <a:pt x="1905" y="0"/>
                  </a:moveTo>
                  <a:lnTo>
                    <a:pt x="0" y="2191"/>
                  </a:lnTo>
                  <a:cubicBezTo>
                    <a:pt x="119" y="2215"/>
                    <a:pt x="238" y="2275"/>
                    <a:pt x="334" y="2346"/>
                  </a:cubicBezTo>
                  <a:lnTo>
                    <a:pt x="2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345100" y="16693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348075" y="167057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354625" y="1406550"/>
              <a:ext cx="219700" cy="254225"/>
            </a:xfrm>
            <a:custGeom>
              <a:avLst/>
              <a:gdLst/>
              <a:ahLst/>
              <a:cxnLst/>
              <a:rect l="l" t="t" r="r" b="b"/>
              <a:pathLst>
                <a:path w="8788" h="10169" extrusionOk="0">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345700" y="1669675"/>
              <a:ext cx="600" cy="325"/>
            </a:xfrm>
            <a:custGeom>
              <a:avLst/>
              <a:gdLst/>
              <a:ahLst/>
              <a:cxnLst/>
              <a:rect l="l" t="t" r="r" b="b"/>
              <a:pathLst>
                <a:path w="24" h="13" extrusionOk="0">
                  <a:moveTo>
                    <a:pt x="0" y="1"/>
                  </a:moveTo>
                  <a:cubicBezTo>
                    <a:pt x="0" y="13"/>
                    <a:pt x="24" y="13"/>
                    <a:pt x="24" y="13"/>
                  </a:cubicBezTo>
                  <a:cubicBezTo>
                    <a:pt x="24" y="1"/>
                    <a:pt x="0" y="1"/>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348675" y="1635750"/>
              <a:ext cx="339650" cy="34250"/>
            </a:xfrm>
            <a:custGeom>
              <a:avLst/>
              <a:gdLst/>
              <a:ahLst/>
              <a:cxnLst/>
              <a:rect l="l" t="t" r="r" b="b"/>
              <a:pathLst>
                <a:path w="13586" h="1370" extrusionOk="0">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346575" y="1669975"/>
              <a:ext cx="1225" cy="625"/>
            </a:xfrm>
            <a:custGeom>
              <a:avLst/>
              <a:gdLst/>
              <a:ahLst/>
              <a:cxnLst/>
              <a:rect l="l" t="t" r="r" b="b"/>
              <a:pathLst>
                <a:path w="49" h="25" extrusionOk="0">
                  <a:moveTo>
                    <a:pt x="49" y="24"/>
                  </a:moveTo>
                  <a:cubicBezTo>
                    <a:pt x="25" y="24"/>
                    <a:pt x="13" y="24"/>
                    <a:pt x="1" y="1"/>
                  </a:cubicBezTo>
                  <a:cubicBezTo>
                    <a:pt x="13" y="24"/>
                    <a:pt x="25" y="24"/>
                    <a:pt x="49"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346575" y="1669975"/>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345100" y="1669375"/>
              <a:ext cx="325" cy="325"/>
            </a:xfrm>
            <a:custGeom>
              <a:avLst/>
              <a:gdLst/>
              <a:ahLst/>
              <a:cxnLst/>
              <a:rect l="l" t="t" r="r" b="b"/>
              <a:pathLst>
                <a:path w="13" h="13" extrusionOk="0">
                  <a:moveTo>
                    <a:pt x="0" y="1"/>
                  </a:moveTo>
                  <a:lnTo>
                    <a:pt x="0" y="1"/>
                  </a:lnTo>
                  <a:lnTo>
                    <a:pt x="12"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349275" y="1670125"/>
              <a:ext cx="300" cy="475"/>
            </a:xfrm>
            <a:custGeom>
              <a:avLst/>
              <a:gdLst/>
              <a:ahLst/>
              <a:cxnLst/>
              <a:rect l="l" t="t" r="r" b="b"/>
              <a:pathLst>
                <a:path w="12" h="19" extrusionOk="0">
                  <a:moveTo>
                    <a:pt x="10" y="1"/>
                  </a:moveTo>
                  <a:cubicBezTo>
                    <a:pt x="9" y="1"/>
                    <a:pt x="6" y="7"/>
                    <a:pt x="0" y="18"/>
                  </a:cubicBezTo>
                  <a:lnTo>
                    <a:pt x="12" y="18"/>
                  </a:lnTo>
                  <a:cubicBezTo>
                    <a:pt x="12" y="7"/>
                    <a:pt x="12" y="1"/>
                    <a:pt x="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351050" y="1669075"/>
              <a:ext cx="325" cy="325"/>
            </a:xfrm>
            <a:custGeom>
              <a:avLst/>
              <a:gdLst/>
              <a:ahLst/>
              <a:cxnLst/>
              <a:rect l="l" t="t" r="r" b="b"/>
              <a:pathLst>
                <a:path w="13" h="13" extrusionOk="0">
                  <a:moveTo>
                    <a:pt x="0" y="13"/>
                  </a:moveTo>
                  <a:lnTo>
                    <a:pt x="0" y="13"/>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2675" y="1324400"/>
              <a:ext cx="353050" cy="345000"/>
            </a:xfrm>
            <a:custGeom>
              <a:avLst/>
              <a:gdLst/>
              <a:ahLst/>
              <a:cxnLst/>
              <a:rect l="l" t="t" r="r" b="b"/>
              <a:pathLst>
                <a:path w="14122" h="13800" extrusionOk="0">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346275" y="1669975"/>
              <a:ext cx="325" cy="25"/>
            </a:xfrm>
            <a:custGeom>
              <a:avLst/>
              <a:gdLst/>
              <a:ahLst/>
              <a:cxnLst/>
              <a:rect l="l" t="t" r="r" b="b"/>
              <a:pathLst>
                <a:path w="13" h="1" extrusionOk="0">
                  <a:moveTo>
                    <a:pt x="1" y="1"/>
                  </a:moveTo>
                  <a:lnTo>
                    <a:pt x="1" y="1"/>
                  </a:lnTo>
                  <a:lnTo>
                    <a:pt x="1" y="1"/>
                  </a:lnTo>
                  <a:cubicBezTo>
                    <a:pt x="13" y="1"/>
                    <a:pt x="13" y="1"/>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348075" y="167057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351050" y="1669375"/>
              <a:ext cx="25" cy="25"/>
            </a:xfrm>
            <a:custGeom>
              <a:avLst/>
              <a:gdLst/>
              <a:ahLst/>
              <a:cxnLst/>
              <a:rect l="l" t="t" r="r" b="b"/>
              <a:pathLst>
                <a:path w="1" h="1" extrusionOk="0">
                  <a:moveTo>
                    <a:pt x="0"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351950" y="1667600"/>
              <a:ext cx="25" cy="325"/>
            </a:xfrm>
            <a:custGeom>
              <a:avLst/>
              <a:gdLst/>
              <a:ahLst/>
              <a:cxnLst/>
              <a:rect l="l" t="t" r="r" b="b"/>
              <a:pathLst>
                <a:path w="1" h="13" extrusionOk="0">
                  <a:moveTo>
                    <a:pt x="0" y="0"/>
                  </a:moveTo>
                  <a:cubicBezTo>
                    <a:pt x="0" y="0"/>
                    <a:pt x="0" y="12"/>
                    <a:pt x="0" y="0"/>
                  </a:cubicBezTo>
                  <a:cubicBezTo>
                    <a:pt x="0" y="12"/>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343300" y="1324400"/>
              <a:ext cx="127425" cy="346500"/>
            </a:xfrm>
            <a:custGeom>
              <a:avLst/>
              <a:gdLst/>
              <a:ahLst/>
              <a:cxnLst/>
              <a:rect l="l" t="t" r="r" b="b"/>
              <a:pathLst>
                <a:path w="5097" h="13860" extrusionOk="0">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2236875" y="1685475"/>
              <a:ext cx="58075" cy="57750"/>
            </a:xfrm>
            <a:custGeom>
              <a:avLst/>
              <a:gdLst/>
              <a:ahLst/>
              <a:cxnLst/>
              <a:rect l="l" t="t" r="r" b="b"/>
              <a:pathLst>
                <a:path w="2323" h="2310" extrusionOk="0">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2434225" y="1733500"/>
              <a:ext cx="85450" cy="81450"/>
            </a:xfrm>
            <a:custGeom>
              <a:avLst/>
              <a:gdLst/>
              <a:ahLst/>
              <a:cxnLst/>
              <a:rect l="l" t="t" r="r" b="b"/>
              <a:pathLst>
                <a:path w="3418" h="3258" extrusionOk="0">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2630075" y="1418625"/>
              <a:ext cx="41100" cy="40925"/>
            </a:xfrm>
            <a:custGeom>
              <a:avLst/>
              <a:gdLst/>
              <a:ahLst/>
              <a:cxnLst/>
              <a:rect l="l" t="t" r="r" b="b"/>
              <a:pathLst>
                <a:path w="1644" h="1637" extrusionOk="0">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2338375" y="1395450"/>
              <a:ext cx="32475" cy="28775"/>
            </a:xfrm>
            <a:custGeom>
              <a:avLst/>
              <a:gdLst/>
              <a:ahLst/>
              <a:cxnLst/>
              <a:rect l="l" t="t" r="r" b="b"/>
              <a:pathLst>
                <a:path w="1299" h="1151" extrusionOk="0">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3084300" y="1355525"/>
              <a:ext cx="30375" cy="29150"/>
            </a:xfrm>
            <a:custGeom>
              <a:avLst/>
              <a:gdLst/>
              <a:ahLst/>
              <a:cxnLst/>
              <a:rect l="l" t="t" r="r" b="b"/>
              <a:pathLst>
                <a:path w="1215" h="1166" extrusionOk="0">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937425" y="1579200"/>
              <a:ext cx="42300" cy="40575"/>
            </a:xfrm>
            <a:custGeom>
              <a:avLst/>
              <a:gdLst/>
              <a:ahLst/>
              <a:cxnLst/>
              <a:rect l="l" t="t" r="r" b="b"/>
              <a:pathLst>
                <a:path w="1692" h="1623" extrusionOk="0">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2435125" y="2175825"/>
              <a:ext cx="44075" cy="41075"/>
            </a:xfrm>
            <a:custGeom>
              <a:avLst/>
              <a:gdLst/>
              <a:ahLst/>
              <a:cxnLst/>
              <a:rect l="l" t="t" r="r" b="b"/>
              <a:pathLst>
                <a:path w="1763" h="1643" extrusionOk="0">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874500" y="1324400"/>
              <a:ext cx="61050" cy="39475"/>
            </a:xfrm>
            <a:custGeom>
              <a:avLst/>
              <a:gdLst/>
              <a:ahLst/>
              <a:cxnLst/>
              <a:rect l="l" t="t" r="r" b="b"/>
              <a:pathLst>
                <a:path w="2442" h="1579" extrusionOk="0">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687100" y="1615750"/>
              <a:ext cx="48250" cy="45975"/>
            </a:xfrm>
            <a:custGeom>
              <a:avLst/>
              <a:gdLst/>
              <a:ahLst/>
              <a:cxnLst/>
              <a:rect l="l" t="t" r="r" b="b"/>
              <a:pathLst>
                <a:path w="1930" h="1839" extrusionOk="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2480650" y="1385525"/>
              <a:ext cx="17900" cy="16475"/>
            </a:xfrm>
            <a:custGeom>
              <a:avLst/>
              <a:gdLst/>
              <a:ahLst/>
              <a:cxnLst/>
              <a:rect l="l" t="t" r="r" b="b"/>
              <a:pathLst>
                <a:path w="716" h="659" extrusionOk="0">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565650" y="1378450"/>
              <a:ext cx="45875" cy="41525"/>
            </a:xfrm>
            <a:custGeom>
              <a:avLst/>
              <a:gdLst/>
              <a:ahLst/>
              <a:cxnLst/>
              <a:rect l="l" t="t" r="r" b="b"/>
              <a:pathLst>
                <a:path w="1835" h="1661" extrusionOk="0">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avLst/>
              <a:gdLst/>
              <a:ahLst/>
              <a:cxnLst/>
              <a:rect l="l" t="t" r="r" b="b"/>
              <a:pathLst>
                <a:path w="8228" h="5680" extrusionOk="0">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9800" y="7701417"/>
              <a:ext cx="239411" cy="152435"/>
            </a:xfrm>
            <a:custGeom>
              <a:avLst/>
              <a:gdLst/>
              <a:ahLst/>
              <a:cxnLst/>
              <a:rect l="l" t="t" r="r" b="b"/>
              <a:pathLst>
                <a:path w="4228" h="2692" extrusionOk="0">
                  <a:moveTo>
                    <a:pt x="3918" y="1"/>
                  </a:moveTo>
                  <a:lnTo>
                    <a:pt x="1" y="2691"/>
                  </a:lnTo>
                  <a:lnTo>
                    <a:pt x="525" y="2691"/>
                  </a:lnTo>
                  <a:lnTo>
                    <a:pt x="4227" y="155"/>
                  </a:lnTo>
                  <a:lnTo>
                    <a:pt x="39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35568" y="7531542"/>
              <a:ext cx="118007" cy="322310"/>
            </a:xfrm>
            <a:custGeom>
              <a:avLst/>
              <a:gdLst/>
              <a:ahLst/>
              <a:cxnLst/>
              <a:rect l="l" t="t" r="r" b="b"/>
              <a:pathLst>
                <a:path w="2084" h="5692" extrusionOk="0">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75246" y="7832220"/>
              <a:ext cx="24292" cy="21631"/>
            </a:xfrm>
            <a:custGeom>
              <a:avLst/>
              <a:gdLst/>
              <a:ahLst/>
              <a:cxnLst/>
              <a:rect l="l" t="t" r="r" b="b"/>
              <a:pathLst>
                <a:path w="429" h="382" extrusionOk="0">
                  <a:moveTo>
                    <a:pt x="167" y="0"/>
                  </a:moveTo>
                  <a:lnTo>
                    <a:pt x="0" y="381"/>
                  </a:lnTo>
                  <a:lnTo>
                    <a:pt x="334" y="381"/>
                  </a:lnTo>
                  <a:lnTo>
                    <a:pt x="429" y="143"/>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99482" y="7389923"/>
              <a:ext cx="210418" cy="434257"/>
            </a:xfrm>
            <a:custGeom>
              <a:avLst/>
              <a:gdLst/>
              <a:ahLst/>
              <a:cxnLst/>
              <a:rect l="l" t="t" r="r" b="b"/>
              <a:pathLst>
                <a:path w="3716" h="7669" extrusionOk="0">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1393704" y="7282052"/>
              <a:ext cx="232672" cy="310192"/>
            </a:xfrm>
            <a:custGeom>
              <a:avLst/>
              <a:gdLst/>
              <a:ahLst/>
              <a:cxnLst/>
              <a:rect l="l" t="t" r="r" b="b"/>
              <a:pathLst>
                <a:path w="4109" h="5478" extrusionOk="0">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1235267" y="7601643"/>
              <a:ext cx="156455" cy="219818"/>
            </a:xfrm>
            <a:custGeom>
              <a:avLst/>
              <a:gdLst/>
              <a:ahLst/>
              <a:cxnLst/>
              <a:rect l="l" t="t" r="r" b="b"/>
              <a:pathLst>
                <a:path w="2763" h="3882" extrusionOk="0">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1202878" y="7822085"/>
              <a:ext cx="33805" cy="31767"/>
            </a:xfrm>
            <a:custGeom>
              <a:avLst/>
              <a:gdLst/>
              <a:ahLst/>
              <a:cxnLst/>
              <a:rect l="l" t="t" r="r" b="b"/>
              <a:pathLst>
                <a:path w="597" h="561" extrusionOk="0">
                  <a:moveTo>
                    <a:pt x="394" y="1"/>
                  </a:moveTo>
                  <a:lnTo>
                    <a:pt x="1" y="560"/>
                  </a:lnTo>
                  <a:lnTo>
                    <a:pt x="358" y="560"/>
                  </a:lnTo>
                  <a:lnTo>
                    <a:pt x="596" y="227"/>
                  </a:lnTo>
                  <a:lnTo>
                    <a:pt x="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34888" y="7524803"/>
              <a:ext cx="703226" cy="329727"/>
            </a:xfrm>
            <a:custGeom>
              <a:avLst/>
              <a:gdLst/>
              <a:ahLst/>
              <a:cxnLst/>
              <a:rect l="l" t="t" r="r" b="b"/>
              <a:pathLst>
                <a:path w="12419" h="5823" extrusionOk="0">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798405" y="7337431"/>
              <a:ext cx="20272" cy="11438"/>
            </a:xfrm>
            <a:custGeom>
              <a:avLst/>
              <a:gdLst/>
              <a:ahLst/>
              <a:cxnLst/>
              <a:rect l="l" t="t" r="r" b="b"/>
              <a:pathLst>
                <a:path w="358" h="202" extrusionOk="0">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834815" y="7387261"/>
              <a:ext cx="442298" cy="466590"/>
            </a:xfrm>
            <a:custGeom>
              <a:avLst/>
              <a:gdLst/>
              <a:ahLst/>
              <a:cxnLst/>
              <a:rect l="l" t="t" r="r" b="b"/>
              <a:pathLst>
                <a:path w="7811" h="8240" extrusionOk="0">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1934416" y="7528144"/>
              <a:ext cx="287938" cy="286579"/>
            </a:xfrm>
            <a:custGeom>
              <a:avLst/>
              <a:gdLst/>
              <a:ahLst/>
              <a:cxnLst/>
              <a:rect l="l" t="t" r="r" b="b"/>
              <a:pathLst>
                <a:path w="5085" h="5061" extrusionOk="0">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1662729" y="7275993"/>
              <a:ext cx="258267" cy="259626"/>
            </a:xfrm>
            <a:custGeom>
              <a:avLst/>
              <a:gdLst/>
              <a:ahLst/>
              <a:cxnLst/>
              <a:rect l="l" t="t" r="r" b="b"/>
              <a:pathLst>
                <a:path w="4561" h="4585" extrusionOk="0">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1407181" y="7591508"/>
              <a:ext cx="482105" cy="202321"/>
            </a:xfrm>
            <a:custGeom>
              <a:avLst/>
              <a:gdLst/>
              <a:ahLst/>
              <a:cxnLst/>
              <a:rect l="l" t="t" r="r" b="b"/>
              <a:pathLst>
                <a:path w="8514" h="3573" extrusionOk="0">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834815" y="7373784"/>
              <a:ext cx="567043" cy="225877"/>
            </a:xfrm>
            <a:custGeom>
              <a:avLst/>
              <a:gdLst/>
              <a:ahLst/>
              <a:cxnLst/>
              <a:rect l="l" t="t" r="r" b="b"/>
              <a:pathLst>
                <a:path w="10014" h="3989" extrusionOk="0">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836797" y="7252437"/>
              <a:ext cx="767325" cy="121404"/>
            </a:xfrm>
            <a:custGeom>
              <a:avLst/>
              <a:gdLst/>
              <a:ahLst/>
              <a:cxnLst/>
              <a:rect l="l" t="t" r="r" b="b"/>
              <a:pathLst>
                <a:path w="13551" h="2144" extrusionOk="0">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821339" y="5892588"/>
              <a:ext cx="1182556" cy="1463700"/>
            </a:xfrm>
            <a:custGeom>
              <a:avLst/>
              <a:gdLst/>
              <a:ahLst/>
              <a:cxnLst/>
              <a:rect l="l" t="t" r="r" b="b"/>
              <a:pathLst>
                <a:path w="20884" h="25849" extrusionOk="0">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1651235" y="6707648"/>
              <a:ext cx="294676" cy="521913"/>
            </a:xfrm>
            <a:custGeom>
              <a:avLst/>
              <a:gdLst/>
              <a:ahLst/>
              <a:cxnLst/>
              <a:rect l="l" t="t" r="r" b="b"/>
              <a:pathLst>
                <a:path w="5204" h="9217" extrusionOk="0">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1946534" y="7353569"/>
              <a:ext cx="2775" cy="4757"/>
            </a:xfrm>
            <a:custGeom>
              <a:avLst/>
              <a:gdLst/>
              <a:ahLst/>
              <a:cxnLst/>
              <a:rect l="l" t="t" r="r" b="b"/>
              <a:pathLst>
                <a:path w="49" h="84" extrusionOk="0">
                  <a:moveTo>
                    <a:pt x="48" y="0"/>
                  </a:moveTo>
                  <a:cubicBezTo>
                    <a:pt x="24" y="24"/>
                    <a:pt x="12" y="48"/>
                    <a:pt x="1" y="60"/>
                  </a:cubicBezTo>
                  <a:lnTo>
                    <a:pt x="48" y="83"/>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1900668" y="7369707"/>
              <a:ext cx="47282" cy="399886"/>
            </a:xfrm>
            <a:custGeom>
              <a:avLst/>
              <a:gdLst/>
              <a:ahLst/>
              <a:cxnLst/>
              <a:rect l="l" t="t" r="r" b="b"/>
              <a:pathLst>
                <a:path w="835" h="7062" extrusionOk="0">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1934416" y="6716425"/>
              <a:ext cx="62740" cy="623045"/>
            </a:xfrm>
            <a:custGeom>
              <a:avLst/>
              <a:gdLst/>
              <a:ahLst/>
              <a:cxnLst/>
              <a:rect l="l" t="t" r="r" b="b"/>
              <a:pathLst>
                <a:path w="1108" h="11003" extrusionOk="0">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672809" y="7259175"/>
              <a:ext cx="608209" cy="233974"/>
            </a:xfrm>
            <a:custGeom>
              <a:avLst/>
              <a:gdLst/>
              <a:ahLst/>
              <a:cxnLst/>
              <a:rect l="l" t="t" r="r" b="b"/>
              <a:pathLst>
                <a:path w="10741" h="4132" extrusionOk="0">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2290361" y="7488393"/>
              <a:ext cx="302774" cy="365458"/>
            </a:xfrm>
            <a:custGeom>
              <a:avLst/>
              <a:gdLst/>
              <a:ahLst/>
              <a:cxnLst/>
              <a:rect l="l" t="t" r="r" b="b"/>
              <a:pathLst>
                <a:path w="5347" h="6454" extrusionOk="0">
                  <a:moveTo>
                    <a:pt x="84" y="0"/>
                  </a:moveTo>
                  <a:lnTo>
                    <a:pt x="25" y="60"/>
                  </a:lnTo>
                  <a:lnTo>
                    <a:pt x="1" y="346"/>
                  </a:lnTo>
                  <a:lnTo>
                    <a:pt x="4966" y="6453"/>
                  </a:lnTo>
                  <a:lnTo>
                    <a:pt x="5347" y="6453"/>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2240474" y="7486355"/>
              <a:ext cx="51302" cy="314892"/>
            </a:xfrm>
            <a:custGeom>
              <a:avLst/>
              <a:gdLst/>
              <a:ahLst/>
              <a:cxnLst/>
              <a:rect l="l" t="t" r="r" b="b"/>
              <a:pathLst>
                <a:path w="906" h="5561" extrusionOk="0">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2543871" y="7110138"/>
              <a:ext cx="202321" cy="177406"/>
            </a:xfrm>
            <a:custGeom>
              <a:avLst/>
              <a:gdLst/>
              <a:ahLst/>
              <a:cxnLst/>
              <a:rect l="l" t="t" r="r" b="b"/>
              <a:pathLst>
                <a:path w="3573" h="3133" extrusionOk="0">
                  <a:moveTo>
                    <a:pt x="3572" y="1"/>
                  </a:moveTo>
                  <a:lnTo>
                    <a:pt x="1" y="2835"/>
                  </a:lnTo>
                  <a:lnTo>
                    <a:pt x="108" y="3132"/>
                  </a:lnTo>
                  <a:lnTo>
                    <a:pt x="3572" y="370"/>
                  </a:lnTo>
                  <a:lnTo>
                    <a:pt x="35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2277564" y="7280750"/>
              <a:ext cx="260305" cy="214496"/>
            </a:xfrm>
            <a:custGeom>
              <a:avLst/>
              <a:gdLst/>
              <a:ahLst/>
              <a:cxnLst/>
              <a:rect l="l" t="t" r="r" b="b"/>
              <a:pathLst>
                <a:path w="4597" h="3788" extrusionOk="0">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2341607" y="6704307"/>
              <a:ext cx="8833" cy="5436"/>
            </a:xfrm>
            <a:custGeom>
              <a:avLst/>
              <a:gdLst/>
              <a:ahLst/>
              <a:cxnLst/>
              <a:rect l="l" t="t" r="r" b="b"/>
              <a:pathLst>
                <a:path w="156" h="96" extrusionOk="0">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2368560" y="6806798"/>
              <a:ext cx="377632" cy="1047053"/>
            </a:xfrm>
            <a:custGeom>
              <a:avLst/>
              <a:gdLst/>
              <a:ahLst/>
              <a:cxnLst/>
              <a:rect l="l" t="t" r="r" b="b"/>
              <a:pathLst>
                <a:path w="6669" h="18491" extrusionOk="0">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1969467" y="5905385"/>
              <a:ext cx="60702" cy="666136"/>
            </a:xfrm>
            <a:custGeom>
              <a:avLst/>
              <a:gdLst/>
              <a:ahLst/>
              <a:cxnLst/>
              <a:rect l="l" t="t" r="r" b="b"/>
              <a:pathLst>
                <a:path w="1072" h="11764" extrusionOk="0">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2030112" y="5901987"/>
              <a:ext cx="313589" cy="814494"/>
            </a:xfrm>
            <a:custGeom>
              <a:avLst/>
              <a:gdLst/>
              <a:ahLst/>
              <a:cxnLst/>
              <a:rect l="l" t="t" r="r" b="b"/>
              <a:pathLst>
                <a:path w="5538" h="14384" extrusionOk="0">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2396250" y="6781827"/>
              <a:ext cx="349942" cy="147055"/>
            </a:xfrm>
            <a:custGeom>
              <a:avLst/>
              <a:gdLst/>
              <a:ahLst/>
              <a:cxnLst/>
              <a:rect l="l" t="t" r="r" b="b"/>
              <a:pathLst>
                <a:path w="6180" h="2597" extrusionOk="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2046987" y="6647003"/>
              <a:ext cx="260305" cy="114666"/>
            </a:xfrm>
            <a:custGeom>
              <a:avLst/>
              <a:gdLst/>
              <a:ahLst/>
              <a:cxnLst/>
              <a:rect l="l" t="t" r="r" b="b"/>
              <a:pathLst>
                <a:path w="4597" h="2025" extrusionOk="0">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2036907" y="5890549"/>
              <a:ext cx="708605" cy="894732"/>
            </a:xfrm>
            <a:custGeom>
              <a:avLst/>
              <a:gdLst/>
              <a:ahLst/>
              <a:cxnLst/>
              <a:rect l="l" t="t" r="r" b="b"/>
              <a:pathLst>
                <a:path w="12514" h="15801" extrusionOk="0">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2303838" y="6708611"/>
              <a:ext cx="106625" cy="106398"/>
            </a:xfrm>
            <a:custGeom>
              <a:avLst/>
              <a:gdLst/>
              <a:ahLst/>
              <a:cxnLst/>
              <a:rect l="l" t="t" r="r" b="b"/>
              <a:pathLst>
                <a:path w="1883" h="1879" extrusionOk="0">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1889909" y="6570785"/>
              <a:ext cx="158493" cy="149773"/>
            </a:xfrm>
            <a:custGeom>
              <a:avLst/>
              <a:gdLst/>
              <a:ahLst/>
              <a:cxnLst/>
              <a:rect l="l" t="t" r="r" b="b"/>
              <a:pathLst>
                <a:path w="2799" h="2645" extrusionOk="0">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66598" y="7476899"/>
              <a:ext cx="58041" cy="54530"/>
            </a:xfrm>
            <a:custGeom>
              <a:avLst/>
              <a:gdLst/>
              <a:ahLst/>
              <a:cxnLst/>
              <a:rect l="l" t="t" r="r" b="b"/>
              <a:pathLst>
                <a:path w="1025" h="963" extrusionOk="0">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2202705" y="7797170"/>
              <a:ext cx="77633" cy="55323"/>
            </a:xfrm>
            <a:custGeom>
              <a:avLst/>
              <a:gdLst/>
              <a:ahLst/>
              <a:cxnLst/>
              <a:rect l="l" t="t" r="r" b="b"/>
              <a:pathLst>
                <a:path w="1371" h="977" extrusionOk="0">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1603386" y="7218858"/>
              <a:ext cx="73556" cy="75255"/>
            </a:xfrm>
            <a:custGeom>
              <a:avLst/>
              <a:gdLst/>
              <a:ahLst/>
              <a:cxnLst/>
              <a:rect l="l" t="t" r="r" b="b"/>
              <a:pathLst>
                <a:path w="1299" h="1329" extrusionOk="0">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1883850" y="7767045"/>
              <a:ext cx="56682" cy="53397"/>
            </a:xfrm>
            <a:custGeom>
              <a:avLst/>
              <a:gdLst/>
              <a:ahLst/>
              <a:cxnLst/>
              <a:rect l="l" t="t" r="r" b="b"/>
              <a:pathLst>
                <a:path w="1001" h="943" extrusionOk="0">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2154857" y="7293887"/>
              <a:ext cx="58720" cy="53511"/>
            </a:xfrm>
            <a:custGeom>
              <a:avLst/>
              <a:gdLst/>
              <a:ahLst/>
              <a:cxnLst/>
              <a:rect l="l" t="t" r="r" b="b"/>
              <a:pathLst>
                <a:path w="1037" h="945" extrusionOk="0">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784929" y="7344453"/>
              <a:ext cx="55323" cy="53284"/>
            </a:xfrm>
            <a:custGeom>
              <a:avLst/>
              <a:gdLst/>
              <a:ahLst/>
              <a:cxnLst/>
              <a:rect l="l" t="t" r="r" b="b"/>
              <a:pathLst>
                <a:path w="977" h="941" extrusionOk="0">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1977564" y="5832282"/>
              <a:ext cx="80917" cy="74349"/>
            </a:xfrm>
            <a:custGeom>
              <a:avLst/>
              <a:gdLst/>
              <a:ahLst/>
              <a:cxnLst/>
              <a:rect l="l" t="t" r="r" b="b"/>
              <a:pathLst>
                <a:path w="1429" h="1313" extrusionOk="0">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1920260" y="7329900"/>
              <a:ext cx="31031" cy="30691"/>
            </a:xfrm>
            <a:custGeom>
              <a:avLst/>
              <a:gdLst/>
              <a:ahLst/>
              <a:cxnLst/>
              <a:rect l="l" t="t" r="r" b="b"/>
              <a:pathLst>
                <a:path w="548" h="542" extrusionOk="0">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1382889" y="7588846"/>
              <a:ext cx="31767" cy="30408"/>
            </a:xfrm>
            <a:custGeom>
              <a:avLst/>
              <a:gdLst/>
              <a:ahLst/>
              <a:cxnLst/>
              <a:rect l="l" t="t" r="r" b="b"/>
              <a:pathLst>
                <a:path w="561" h="537" extrusionOk="0">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1662729" y="7700511"/>
              <a:ext cx="31031" cy="31030"/>
            </a:xfrm>
            <a:custGeom>
              <a:avLst/>
              <a:gdLst/>
              <a:ahLst/>
              <a:cxnLst/>
              <a:rect l="l" t="t" r="r" b="b"/>
              <a:pathLst>
                <a:path w="548" h="548" extrusionOk="0">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577908" y="7790828"/>
              <a:ext cx="33805" cy="30521"/>
            </a:xfrm>
            <a:custGeom>
              <a:avLst/>
              <a:gdLst/>
              <a:ahLst/>
              <a:cxnLst/>
              <a:rect l="l" t="t" r="r" b="b"/>
              <a:pathLst>
                <a:path w="597" h="539" extrusionOk="0">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376323" y="7697170"/>
              <a:ext cx="33126" cy="31030"/>
            </a:xfrm>
            <a:custGeom>
              <a:avLst/>
              <a:gdLst/>
              <a:ahLst/>
              <a:cxnLst/>
              <a:rect l="l" t="t" r="r" b="b"/>
              <a:pathLst>
                <a:path w="585" h="548" extrusionOk="0">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6" name="Google Shape;1166;p9"/>
          <p:cNvSpPr txBox="1">
            <a:spLocks noGrp="1"/>
          </p:cNvSpPr>
          <p:nvPr>
            <p:ph type="subTitle" idx="1"/>
          </p:nvPr>
        </p:nvSpPr>
        <p:spPr>
          <a:xfrm>
            <a:off x="4000625" y="2575550"/>
            <a:ext cx="4423500" cy="137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2238075" y="1147600"/>
              <a:ext cx="52100" cy="36625"/>
            </a:xfrm>
            <a:custGeom>
              <a:avLst/>
              <a:gdLst/>
              <a:ahLst/>
              <a:cxnLst/>
              <a:rect l="l" t="t" r="r" b="b"/>
              <a:pathLst>
                <a:path w="2084" h="1465" extrusionOk="0">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2285400" y="1148200"/>
              <a:ext cx="114625" cy="37225"/>
            </a:xfrm>
            <a:custGeom>
              <a:avLst/>
              <a:gdLst/>
              <a:ahLst/>
              <a:cxnLst/>
              <a:rect l="l" t="t" r="r" b="b"/>
              <a:pathLst>
                <a:path w="4585" h="1489" extrusionOk="0">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2466075" y="1148200"/>
              <a:ext cx="82475" cy="241125"/>
            </a:xfrm>
            <a:custGeom>
              <a:avLst/>
              <a:gdLst/>
              <a:ahLst/>
              <a:cxnLst/>
              <a:rect l="l" t="t" r="r" b="b"/>
              <a:pathLst>
                <a:path w="3299" h="9645" extrusionOk="0">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2550300" y="1148200"/>
              <a:ext cx="104500" cy="242000"/>
            </a:xfrm>
            <a:custGeom>
              <a:avLst/>
              <a:gdLst/>
              <a:ahLst/>
              <a:cxnLst/>
              <a:rect l="l" t="t" r="r" b="b"/>
              <a:pathLst>
                <a:path w="4180" h="9680" extrusionOk="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2536325" y="1386900"/>
              <a:ext cx="23825" cy="22275"/>
            </a:xfrm>
            <a:custGeom>
              <a:avLst/>
              <a:gdLst/>
              <a:ahLst/>
              <a:cxnLst/>
              <a:rect l="l" t="t" r="r" b="b"/>
              <a:pathLst>
                <a:path w="953" h="891" extrusionOk="0">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10"/>
          <p:cNvSpPr txBox="1">
            <a:spLocks noGrp="1"/>
          </p:cNvSpPr>
          <p:nvPr>
            <p:ph type="title"/>
          </p:nvPr>
        </p:nvSpPr>
        <p:spPr>
          <a:xfrm>
            <a:off x="768725" y="2303700"/>
            <a:ext cx="4089600" cy="220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6"/>
          <p:cNvGrpSpPr/>
          <p:nvPr/>
        </p:nvGrpSpPr>
        <p:grpSpPr>
          <a:xfrm rot="5400000" flipH="1">
            <a:off x="7221312" y="3170518"/>
            <a:ext cx="1807469" cy="1928995"/>
            <a:chOff x="4060900" y="1586625"/>
            <a:chExt cx="982000" cy="1048025"/>
          </a:xfrm>
        </p:grpSpPr>
        <p:sp>
          <p:nvSpPr>
            <p:cNvPr id="1910" name="Google Shape;1910;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txBox="1">
            <a:spLocks noGrp="1"/>
          </p:cNvSpPr>
          <p:nvPr>
            <p:ph type="title"/>
          </p:nvPr>
        </p:nvSpPr>
        <p:spPr>
          <a:xfrm>
            <a:off x="2036875" y="3100300"/>
            <a:ext cx="5070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2" name="Google Shape;1952;p16"/>
          <p:cNvSpPr txBox="1">
            <a:spLocks noGrp="1"/>
          </p:cNvSpPr>
          <p:nvPr>
            <p:ph type="subTitle" idx="1"/>
          </p:nvPr>
        </p:nvSpPr>
        <p:spPr>
          <a:xfrm>
            <a:off x="1055075" y="1511325"/>
            <a:ext cx="70338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953" name="Google Shape;1953;p16"/>
          <p:cNvGrpSpPr/>
          <p:nvPr/>
        </p:nvGrpSpPr>
        <p:grpSpPr>
          <a:xfrm rot="10800000" flipH="1">
            <a:off x="175" y="-155"/>
            <a:ext cx="4162380" cy="1079126"/>
            <a:chOff x="2582150" y="3714800"/>
            <a:chExt cx="2689050" cy="697200"/>
          </a:xfrm>
        </p:grpSpPr>
        <p:sp>
          <p:nvSpPr>
            <p:cNvPr id="1954" name="Google Shape;1954;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6" r:id="rId5"/>
    <p:sldLayoutId id="2147483658" r:id="rId6"/>
    <p:sldLayoutId id="2147483659" r:id="rId7"/>
    <p:sldLayoutId id="2147483662" r:id="rId8"/>
    <p:sldLayoutId id="2147483663" r:id="rId9"/>
    <p:sldLayoutId id="2147483666"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7.png"/><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emf"/><Relationship Id="rId5" Type="http://schemas.openxmlformats.org/officeDocument/2006/relationships/image" Target="../media/image8.png"/><Relationship Id="rId4" Type="http://schemas.openxmlformats.org/officeDocument/2006/relationships/hyperlink" Target="https://www.publicdomainpictures.net/en/view-image.php?image=273282&amp;picture=sparkling-maroon-backgroun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hyperlink" Target="https://www.pexels.com/photo/code-coding-computer-data-57407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542894" y="1194199"/>
            <a:ext cx="5472014" cy="16673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MULTI SEQUENCE LEARNING (NUMBERS/IMAGE/</a:t>
            </a:r>
            <a:br>
              <a:rPr lang="en-IN" sz="2800" dirty="0"/>
            </a:br>
            <a:r>
              <a:rPr lang="en-IN" sz="2800" dirty="0"/>
              <a:t>ALPHABETS)</a:t>
            </a:r>
          </a:p>
        </p:txBody>
      </p:sp>
      <p:sp>
        <p:nvSpPr>
          <p:cNvPr id="4337" name="Google Shape;4337;p33"/>
          <p:cNvSpPr txBox="1">
            <a:spLocks noGrp="1"/>
          </p:cNvSpPr>
          <p:nvPr>
            <p:ph type="subTitle" idx="1"/>
          </p:nvPr>
        </p:nvSpPr>
        <p:spPr>
          <a:xfrm>
            <a:off x="3639669" y="2830047"/>
            <a:ext cx="4849500" cy="963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Gaurav </a:t>
            </a:r>
            <a:r>
              <a:rPr lang="en-IN" dirty="0" err="1"/>
              <a:t>Honnavara</a:t>
            </a:r>
            <a:r>
              <a:rPr lang="en-IN" dirty="0"/>
              <a:t> Manjunath - 1384178</a:t>
            </a:r>
          </a:p>
          <a:p>
            <a:pPr marL="0" lvl="0" indent="0" algn="ctr" rtl="0">
              <a:spcBef>
                <a:spcPts val="0"/>
              </a:spcBef>
              <a:spcAft>
                <a:spcPts val="0"/>
              </a:spcAft>
              <a:buNone/>
            </a:pPr>
            <a:r>
              <a:rPr lang="en-IN" dirty="0"/>
              <a:t>Harish Palanivel - 1392283</a:t>
            </a:r>
          </a:p>
          <a:p>
            <a:pPr marL="0" lvl="0" indent="0" algn="ctr" rtl="0">
              <a:spcBef>
                <a:spcPts val="0"/>
              </a:spcBef>
              <a:spcAft>
                <a:spcPts val="0"/>
              </a:spcAft>
              <a:buNone/>
            </a:pPr>
            <a:r>
              <a:rPr lang="en-IN" dirty="0" err="1"/>
              <a:t>Athkar</a:t>
            </a:r>
            <a:r>
              <a:rPr lang="en-IN" dirty="0"/>
              <a:t> Praveen Prajwal - 1394663 </a:t>
            </a:r>
          </a:p>
          <a:p>
            <a:pPr marL="0" lvl="0" indent="0" algn="ctr" rtl="0">
              <a:spcBef>
                <a:spcPts val="0"/>
              </a:spcBef>
              <a:spcAft>
                <a:spcPts val="0"/>
              </a:spcAft>
              <a:buNone/>
            </a:pPr>
            <a:endParaRPr lang="en-IN" dirty="0"/>
          </a:p>
        </p:txBody>
      </p:sp>
      <p:pic>
        <p:nvPicPr>
          <p:cNvPr id="4338" name="Google Shape;4338;p33"/>
          <p:cNvPicPr preferRelativeResize="0"/>
          <p:nvPr/>
        </p:nvPicPr>
        <p:blipFill rotWithShape="1">
          <a:blip r:embed="rId3"/>
          <a:srcRect l="2751" t="-10421" r="10942" b="-20994"/>
          <a:stretch/>
        </p:blipFill>
        <p:spPr>
          <a:xfrm>
            <a:off x="735794" y="1405000"/>
            <a:ext cx="2539800" cy="2537700"/>
          </a:xfrm>
          <a:prstGeom prst="ellipse">
            <a:avLst/>
          </a:prstGeom>
          <a:noFill/>
          <a:ln>
            <a:noFill/>
          </a:ln>
          <a:effectLst>
            <a:glow rad="127000">
              <a:schemeClr val="accent1"/>
            </a:glow>
            <a:reflection endPos="0" dist="50800" dir="5400000" sy="-100000" algn="bl" rotWithShape="0"/>
          </a:effectLst>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478A4B14-97B0-460A-B32C-17251D1D8921}"/>
              </a:ext>
            </a:extLst>
          </p:cNvPr>
          <p:cNvPicPr>
            <a:picLocks noChangeAspect="1"/>
          </p:cNvPicPr>
          <p:nvPr/>
        </p:nvPicPr>
        <p:blipFill>
          <a:blip r:embed="rId4"/>
          <a:stretch>
            <a:fillRect/>
          </a:stretch>
        </p:blipFill>
        <p:spPr>
          <a:xfrm>
            <a:off x="7319292" y="0"/>
            <a:ext cx="1824708" cy="743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482208" y="1004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NUMBERS</a:t>
            </a:r>
            <a:endParaRPr sz="3200" dirty="0">
              <a:solidFill>
                <a:srgbClr val="D9D9D9"/>
              </a:solidFill>
            </a:endParaRPr>
          </a:p>
        </p:txBody>
      </p:sp>
      <p:sp>
        <p:nvSpPr>
          <p:cNvPr id="4635" name="Google Shape;4635;p51"/>
          <p:cNvSpPr txBox="1"/>
          <p:nvPr/>
        </p:nvSpPr>
        <p:spPr>
          <a:xfrm>
            <a:off x="261305" y="3554352"/>
            <a:ext cx="4501495"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sequence of numbers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2" name="Picture 1">
            <a:extLst>
              <a:ext uri="{FF2B5EF4-FFF2-40B4-BE49-F238E27FC236}">
                <a16:creationId xmlns:a16="http://schemas.microsoft.com/office/drawing/2014/main" id="{65B6BC73-6BB9-4C16-A53D-F59B068A077A}"/>
              </a:ext>
            </a:extLst>
          </p:cNvPr>
          <p:cNvPicPr>
            <a:picLocks noChangeAspect="1"/>
          </p:cNvPicPr>
          <p:nvPr/>
        </p:nvPicPr>
        <p:blipFill>
          <a:blip r:embed="rId5"/>
          <a:stretch>
            <a:fillRect/>
          </a:stretch>
        </p:blipFill>
        <p:spPr>
          <a:xfrm>
            <a:off x="789141" y="1198956"/>
            <a:ext cx="3105722" cy="2107068"/>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B80BBD28-AEDE-4632-8FFE-8349AA64697E}"/>
              </a:ext>
            </a:extLst>
          </p:cNvPr>
          <p:cNvGraphicFramePr>
            <a:graphicFrameLocks noChangeAspect="1"/>
          </p:cNvGraphicFramePr>
          <p:nvPr>
            <p:extLst>
              <p:ext uri="{D42A27DB-BD31-4B8C-83A1-F6EECF244321}">
                <p14:modId xmlns:p14="http://schemas.microsoft.com/office/powerpoint/2010/main" val="1121375109"/>
              </p:ext>
            </p:extLst>
          </p:nvPr>
        </p:nvGraphicFramePr>
        <p:xfrm>
          <a:off x="4833305" y="773546"/>
          <a:ext cx="4124839" cy="3772103"/>
        </p:xfrm>
        <a:graphic>
          <a:graphicData uri="http://schemas.openxmlformats.org/presentationml/2006/ole">
            <mc:AlternateContent xmlns:mc="http://schemas.openxmlformats.org/markup-compatibility/2006">
              <mc:Choice xmlns:v="urn:schemas-microsoft-com:vml" Requires="v">
                <p:oleObj spid="_x0000_s1059" name="Bitmap Image" r:id="rId6" imgW="5806943" imgH="5638095" progId="Paint.Picture">
                  <p:embed/>
                </p:oleObj>
              </mc:Choice>
              <mc:Fallback>
                <p:oleObj name="Bitmap Image" r:id="rId6" imgW="5806943" imgH="5638095"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305" y="773546"/>
                        <a:ext cx="4124839" cy="3772103"/>
                      </a:xfrm>
                      <a:prstGeom prst="rect">
                        <a:avLst/>
                      </a:prstGeom>
                      <a:no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655296" y="2165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ALPHABETS</a:t>
            </a:r>
            <a:endParaRPr sz="3200" dirty="0">
              <a:solidFill>
                <a:srgbClr val="D9D9D9"/>
              </a:solidFill>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3" name="Picture 2">
            <a:extLst>
              <a:ext uri="{FF2B5EF4-FFF2-40B4-BE49-F238E27FC236}">
                <a16:creationId xmlns:a16="http://schemas.microsoft.com/office/drawing/2014/main" id="{4B97CEF3-BD3C-46B6-87D8-4FE0A41E86FA}"/>
              </a:ext>
            </a:extLst>
          </p:cNvPr>
          <p:cNvPicPr>
            <a:picLocks noChangeAspect="1"/>
          </p:cNvPicPr>
          <p:nvPr/>
        </p:nvPicPr>
        <p:blipFill>
          <a:blip r:embed="rId5"/>
          <a:stretch>
            <a:fillRect/>
          </a:stretch>
        </p:blipFill>
        <p:spPr>
          <a:xfrm>
            <a:off x="962630" y="1249458"/>
            <a:ext cx="2972751" cy="2243893"/>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Google Shape;4635;p51">
            <a:extLst>
              <a:ext uri="{FF2B5EF4-FFF2-40B4-BE49-F238E27FC236}">
                <a16:creationId xmlns:a16="http://schemas.microsoft.com/office/drawing/2014/main" id="{F07A763C-0560-4EE9-A0A5-E3D7C2CAA3DA}"/>
              </a:ext>
            </a:extLst>
          </p:cNvPr>
          <p:cNvSpPr txBox="1"/>
          <p:nvPr/>
        </p:nvSpPr>
        <p:spPr>
          <a:xfrm>
            <a:off x="206721" y="3557124"/>
            <a:ext cx="4300575" cy="9723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sequences of alphabets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sp>
        <p:nvSpPr>
          <p:cNvPr id="14" name="Rectangle 10">
            <a:extLst>
              <a:ext uri="{FF2B5EF4-FFF2-40B4-BE49-F238E27FC236}">
                <a16:creationId xmlns:a16="http://schemas.microsoft.com/office/drawing/2014/main" id="{AE5F873F-9E8C-4267-BC42-D3C788667BAA}"/>
              </a:ext>
            </a:extLst>
          </p:cNvPr>
          <p:cNvSpPr>
            <a:spLocks noChangeArrowheads="1"/>
          </p:cNvSpPr>
          <p:nvPr/>
        </p:nvSpPr>
        <p:spPr bwMode="auto">
          <a:xfrm>
            <a:off x="4450588" y="853039"/>
            <a:ext cx="100780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5" name="Object 14">
            <a:extLst>
              <a:ext uri="{FF2B5EF4-FFF2-40B4-BE49-F238E27FC236}">
                <a16:creationId xmlns:a16="http://schemas.microsoft.com/office/drawing/2014/main" id="{A9DB8B8F-148D-4839-B13D-03D79136CC27}"/>
              </a:ext>
            </a:extLst>
          </p:cNvPr>
          <p:cNvGraphicFramePr>
            <a:graphicFrameLocks noChangeAspect="1"/>
          </p:cNvGraphicFramePr>
          <p:nvPr>
            <p:extLst>
              <p:ext uri="{D42A27DB-BD31-4B8C-83A1-F6EECF244321}">
                <p14:modId xmlns:p14="http://schemas.microsoft.com/office/powerpoint/2010/main" val="784600524"/>
              </p:ext>
            </p:extLst>
          </p:nvPr>
        </p:nvGraphicFramePr>
        <p:xfrm>
          <a:off x="4572000" y="1005832"/>
          <a:ext cx="4230563" cy="2828261"/>
        </p:xfrm>
        <a:graphic>
          <a:graphicData uri="http://schemas.openxmlformats.org/presentationml/2006/ole">
            <mc:AlternateContent xmlns:mc="http://schemas.openxmlformats.org/markup-compatibility/2006">
              <mc:Choice xmlns:v="urn:schemas-microsoft-com:vml" Requires="v">
                <p:oleObj spid="_x0000_s3084" name="Bitmap Image" r:id="rId6" imgW="2279365" imgH="1390721" progId="Paint.Picture">
                  <p:embed/>
                </p:oleObj>
              </mc:Choice>
              <mc:Fallback>
                <p:oleObj name="Bitmap Image" r:id="rId6" imgW="2279365" imgH="1390721" progId="Paint.Picture">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005832"/>
                        <a:ext cx="4230563" cy="2828261"/>
                      </a:xfrm>
                      <a:prstGeom prst="rect">
                        <a:avLst/>
                      </a:prstGeom>
                      <a:noFill/>
                    </p:spPr>
                  </p:pic>
                </p:oleObj>
              </mc:Fallback>
            </mc:AlternateContent>
          </a:graphicData>
        </a:graphic>
      </p:graphicFrame>
    </p:spTree>
    <p:extLst>
      <p:ext uri="{BB962C8B-B14F-4D97-AF65-F5344CB8AC3E}">
        <p14:creationId xmlns:p14="http://schemas.microsoft.com/office/powerpoint/2010/main" val="114496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3" name="Google Shape;4633;p51"/>
          <p:cNvSpPr txBox="1">
            <a:spLocks noGrp="1"/>
          </p:cNvSpPr>
          <p:nvPr>
            <p:ph type="title"/>
          </p:nvPr>
        </p:nvSpPr>
        <p:spPr>
          <a:xfrm>
            <a:off x="655296" y="2165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RESULTS - IMAGES</a:t>
            </a:r>
            <a:endParaRPr sz="3200" dirty="0">
              <a:solidFill>
                <a:srgbClr val="D9D9D9"/>
              </a:solidFill>
            </a:endParaRPr>
          </a:p>
        </p:txBody>
      </p:sp>
      <p:pic>
        <p:nvPicPr>
          <p:cNvPr id="13" name="Picture 12">
            <a:extLst>
              <a:ext uri="{FF2B5EF4-FFF2-40B4-BE49-F238E27FC236}">
                <a16:creationId xmlns:a16="http://schemas.microsoft.com/office/drawing/2014/main" id="{04668863-61A7-4554-8827-66EC1A026E1B}"/>
              </a:ext>
            </a:extLst>
          </p:cNvPr>
          <p:cNvPicPr>
            <a:picLocks noChangeAspect="1"/>
          </p:cNvPicPr>
          <p:nvPr/>
        </p:nvPicPr>
        <p:blipFill>
          <a:blip r:embed="rId4"/>
          <a:stretch>
            <a:fillRect/>
          </a:stretch>
        </p:blipFill>
        <p:spPr>
          <a:xfrm>
            <a:off x="7319292" y="0"/>
            <a:ext cx="1824708" cy="743919"/>
          </a:xfrm>
          <a:prstGeom prst="rect">
            <a:avLst/>
          </a:prstGeom>
        </p:spPr>
      </p:pic>
      <p:pic>
        <p:nvPicPr>
          <p:cNvPr id="4" name="Picture 3">
            <a:extLst>
              <a:ext uri="{FF2B5EF4-FFF2-40B4-BE49-F238E27FC236}">
                <a16:creationId xmlns:a16="http://schemas.microsoft.com/office/drawing/2014/main" id="{49FC3FB2-2CFA-4E32-8968-C039444B659D}"/>
              </a:ext>
            </a:extLst>
          </p:cNvPr>
          <p:cNvPicPr>
            <a:picLocks noChangeAspect="1"/>
          </p:cNvPicPr>
          <p:nvPr/>
        </p:nvPicPr>
        <p:blipFill>
          <a:blip r:embed="rId5"/>
          <a:stretch>
            <a:fillRect/>
          </a:stretch>
        </p:blipFill>
        <p:spPr>
          <a:xfrm>
            <a:off x="888898" y="1058675"/>
            <a:ext cx="2798718" cy="2200090"/>
          </a:xfrm>
          <a:prstGeom prst="rect">
            <a:avLst/>
          </a:prstGeom>
        </p:spPr>
      </p:pic>
      <p:sp>
        <p:nvSpPr>
          <p:cNvPr id="5" name="Rectangle 2">
            <a:extLst>
              <a:ext uri="{FF2B5EF4-FFF2-40B4-BE49-F238E27FC236}">
                <a16:creationId xmlns:a16="http://schemas.microsoft.com/office/drawing/2014/main" id="{B390092C-425E-4015-AE62-7F7492396382}"/>
              </a:ext>
            </a:extLst>
          </p:cNvPr>
          <p:cNvSpPr>
            <a:spLocks noChangeArrowheads="1"/>
          </p:cNvSpPr>
          <p:nvPr/>
        </p:nvSpPr>
        <p:spPr bwMode="auto">
          <a:xfrm>
            <a:off x="261305" y="197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589F2F6C-9941-42A7-B8C0-4BE32B036A74}"/>
              </a:ext>
            </a:extLst>
          </p:cNvPr>
          <p:cNvSpPr>
            <a:spLocks noChangeArrowheads="1"/>
          </p:cNvSpPr>
          <p:nvPr/>
        </p:nvSpPr>
        <p:spPr bwMode="auto">
          <a:xfrm>
            <a:off x="5041228" y="770689"/>
            <a:ext cx="110175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9" name="Rectangle 10">
            <a:extLst>
              <a:ext uri="{FF2B5EF4-FFF2-40B4-BE49-F238E27FC236}">
                <a16:creationId xmlns:a16="http://schemas.microsoft.com/office/drawing/2014/main" id="{A2F1C046-078D-4C18-97A4-CB0066BC67A3}"/>
              </a:ext>
            </a:extLst>
          </p:cNvPr>
          <p:cNvSpPr>
            <a:spLocks noChangeArrowheads="1"/>
          </p:cNvSpPr>
          <p:nvPr/>
        </p:nvSpPr>
        <p:spPr bwMode="auto">
          <a:xfrm>
            <a:off x="4539004" y="7892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55F22481-2D75-4EF4-B790-E4E8783177FF}"/>
              </a:ext>
            </a:extLst>
          </p:cNvPr>
          <p:cNvGraphicFramePr>
            <a:graphicFrameLocks noChangeAspect="1"/>
          </p:cNvGraphicFramePr>
          <p:nvPr>
            <p:extLst>
              <p:ext uri="{D42A27DB-BD31-4B8C-83A1-F6EECF244321}">
                <p14:modId xmlns:p14="http://schemas.microsoft.com/office/powerpoint/2010/main" val="1481002129"/>
              </p:ext>
            </p:extLst>
          </p:nvPr>
        </p:nvGraphicFramePr>
        <p:xfrm>
          <a:off x="4539004" y="789266"/>
          <a:ext cx="3949700" cy="3886200"/>
        </p:xfrm>
        <a:graphic>
          <a:graphicData uri="http://schemas.openxmlformats.org/presentationml/2006/ole">
            <mc:AlternateContent xmlns:mc="http://schemas.openxmlformats.org/markup-compatibility/2006">
              <mc:Choice xmlns:v="urn:schemas-microsoft-com:vml" Requires="v">
                <p:oleObj spid="_x0000_s2086" name="Bitmap Image" r:id="rId6" imgW="3949903" imgH="5448580" progId="Paint.Picture">
                  <p:embed/>
                </p:oleObj>
              </mc:Choice>
              <mc:Fallback>
                <p:oleObj name="Bitmap Image" r:id="rId6" imgW="3949903" imgH="5448580" progId="Paint.Picture">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t="13625" b="5423"/>
                      <a:stretch>
                        <a:fillRect/>
                      </a:stretch>
                    </p:blipFill>
                    <p:spPr bwMode="auto">
                      <a:xfrm>
                        <a:off x="4539004" y="789266"/>
                        <a:ext cx="3949700" cy="3886200"/>
                      </a:xfrm>
                      <a:prstGeom prst="rect">
                        <a:avLst/>
                      </a:prstGeom>
                      <a:noFill/>
                    </p:spPr>
                  </p:pic>
                </p:oleObj>
              </mc:Fallback>
            </mc:AlternateContent>
          </a:graphicData>
        </a:graphic>
      </p:graphicFrame>
      <p:sp>
        <p:nvSpPr>
          <p:cNvPr id="16" name="Google Shape;4635;p51">
            <a:extLst>
              <a:ext uri="{FF2B5EF4-FFF2-40B4-BE49-F238E27FC236}">
                <a16:creationId xmlns:a16="http://schemas.microsoft.com/office/drawing/2014/main" id="{A365F096-C347-4A61-9477-04445BEAFA7A}"/>
              </a:ext>
            </a:extLst>
          </p:cNvPr>
          <p:cNvSpPr txBox="1"/>
          <p:nvPr/>
        </p:nvSpPr>
        <p:spPr>
          <a:xfrm>
            <a:off x="37509" y="3557125"/>
            <a:ext cx="4501495"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2"/>
                </a:solidFill>
                <a:latin typeface="ABeeZee" panose="020B0604020202020204" charset="0"/>
                <a:ea typeface="Black Han Sans"/>
                <a:cs typeface="Black Han Sans"/>
                <a:sym typeface="Black Han Sans"/>
              </a:rPr>
              <a:t>The graph represents the accuracy for the trained series of Images and figure shows prediction</a:t>
            </a:r>
          </a:p>
          <a:p>
            <a:pPr marL="0" lvl="0" indent="0" algn="ctr" rtl="0">
              <a:spcBef>
                <a:spcPts val="0"/>
              </a:spcBef>
              <a:spcAft>
                <a:spcPts val="0"/>
              </a:spcAft>
              <a:buNone/>
            </a:pPr>
            <a:endParaRPr sz="1600" dirty="0">
              <a:solidFill>
                <a:schemeClr val="lt2"/>
              </a:solidFill>
              <a:latin typeface="ABeeZee" panose="020B0604020202020204" charset="0"/>
              <a:ea typeface="Black Han Sans"/>
              <a:cs typeface="Black Han Sans"/>
              <a:sym typeface="Black Han Sans"/>
            </a:endParaRPr>
          </a:p>
        </p:txBody>
      </p:sp>
    </p:spTree>
    <p:extLst>
      <p:ext uri="{BB962C8B-B14F-4D97-AF65-F5344CB8AC3E}">
        <p14:creationId xmlns:p14="http://schemas.microsoft.com/office/powerpoint/2010/main" val="198811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CONCLUSION</a:t>
            </a:r>
            <a:endParaRPr sz="2800" dirty="0"/>
          </a:p>
        </p:txBody>
      </p:sp>
      <p:pic>
        <p:nvPicPr>
          <p:cNvPr id="224" name="Picture 223">
            <a:extLst>
              <a:ext uri="{FF2B5EF4-FFF2-40B4-BE49-F238E27FC236}">
                <a16:creationId xmlns:a16="http://schemas.microsoft.com/office/drawing/2014/main" id="{FA07FC35-99A0-4759-8DEE-4F174B37F978}"/>
              </a:ext>
            </a:extLst>
          </p:cNvPr>
          <p:cNvPicPr>
            <a:picLocks noChangeAspect="1"/>
          </p:cNvPicPr>
          <p:nvPr/>
        </p:nvPicPr>
        <p:blipFill>
          <a:blip r:embed="rId3"/>
          <a:stretch>
            <a:fillRect/>
          </a:stretch>
        </p:blipFill>
        <p:spPr>
          <a:xfrm>
            <a:off x="7319292" y="0"/>
            <a:ext cx="1824708" cy="743919"/>
          </a:xfrm>
          <a:prstGeom prst="rect">
            <a:avLst/>
          </a:prstGeom>
        </p:spPr>
      </p:pic>
      <p:sp>
        <p:nvSpPr>
          <p:cNvPr id="226" name="TextBox 225">
            <a:extLst>
              <a:ext uri="{FF2B5EF4-FFF2-40B4-BE49-F238E27FC236}">
                <a16:creationId xmlns:a16="http://schemas.microsoft.com/office/drawing/2014/main" id="{FBC9EFD4-670A-4A2C-A2B1-FF34ADD13D42}"/>
              </a:ext>
            </a:extLst>
          </p:cNvPr>
          <p:cNvSpPr txBox="1"/>
          <p:nvPr/>
        </p:nvSpPr>
        <p:spPr>
          <a:xfrm>
            <a:off x="1328980" y="1335159"/>
            <a:ext cx="6486040" cy="3108543"/>
          </a:xfrm>
          <a:prstGeom prst="rect">
            <a:avLst/>
          </a:prstGeom>
          <a:noFill/>
        </p:spPr>
        <p:txBody>
          <a:bodyPr wrap="square">
            <a:spAutoFit/>
          </a:bodyPr>
          <a:lstStyle/>
          <a:p>
            <a:r>
              <a:rPr lang="en-US" sz="1400" dirty="0">
                <a:solidFill>
                  <a:schemeClr val="tx2"/>
                </a:solidFill>
                <a:effectLst/>
                <a:latin typeface="ABeeZee" panose="020B0604020202020204" charset="0"/>
                <a:ea typeface="SimSun" panose="02010600030101010101" pitchFamily="2" charset="-122"/>
              </a:rPr>
              <a:t>In this project, the implementation was on different types of input data sets like numbers, alphabets and images. These input datasets are encoded using scalar encoder and Image encoder to store respective trained datasets. </a:t>
            </a:r>
          </a:p>
          <a:p>
            <a:endParaRPr lang="en-US" sz="1400" dirty="0">
              <a:solidFill>
                <a:schemeClr val="tx2"/>
              </a:solidFill>
              <a:effectLst/>
              <a:latin typeface="ABeeZee" panose="020B0604020202020204" charset="0"/>
              <a:ea typeface="SimSun" panose="02010600030101010101" pitchFamily="2" charset="-122"/>
            </a:endParaRPr>
          </a:p>
          <a:p>
            <a:r>
              <a:rPr lang="en-US" sz="1400" dirty="0">
                <a:solidFill>
                  <a:schemeClr val="tx2"/>
                </a:solidFill>
                <a:effectLst/>
                <a:latin typeface="ABeeZee" panose="020B0604020202020204" charset="0"/>
                <a:ea typeface="SimSun" panose="02010600030101010101" pitchFamily="2" charset="-122"/>
              </a:rPr>
              <a:t>By using Prediction algorithm, the input that is given is predicted by comparing with the trained data sets.</a:t>
            </a:r>
          </a:p>
          <a:p>
            <a:endParaRPr lang="en-US" dirty="0">
              <a:solidFill>
                <a:schemeClr val="tx2"/>
              </a:solidFill>
              <a:latin typeface="ABeeZee" panose="020B0604020202020204" charset="0"/>
              <a:ea typeface="SimSun" panose="02010600030101010101" pitchFamily="2" charset="-122"/>
            </a:endParaRPr>
          </a:p>
          <a:p>
            <a:r>
              <a:rPr lang="en-US" sz="1400" dirty="0">
                <a:solidFill>
                  <a:schemeClr val="tx2"/>
                </a:solidFill>
                <a:effectLst/>
                <a:latin typeface="ABeeZee" panose="020B0604020202020204" charset="0"/>
                <a:ea typeface="SimSun" panose="02010600030101010101" pitchFamily="2" charset="-122"/>
              </a:rPr>
              <a:t>We performed Multi Sequence Learning for a different sequence of data sets and could achieve up to 87.5% of accuracy in the Training Phase.</a:t>
            </a:r>
          </a:p>
          <a:p>
            <a:endParaRPr lang="en-US" dirty="0">
              <a:solidFill>
                <a:schemeClr val="tx2"/>
              </a:solidFill>
              <a:latin typeface="ABeeZee" panose="020B0604020202020204" charset="0"/>
              <a:ea typeface="SimSun" panose="02010600030101010101" pitchFamily="2" charset="-122"/>
            </a:endParaRPr>
          </a:p>
          <a:p>
            <a:r>
              <a:rPr lang="en-US" dirty="0">
                <a:solidFill>
                  <a:schemeClr val="tx2"/>
                </a:solidFill>
                <a:latin typeface="ABeeZee" panose="020B0604020202020204" charset="0"/>
                <a:ea typeface="SimSun" panose="02010600030101010101" pitchFamily="2" charset="-122"/>
              </a:rPr>
              <a:t>Additionally the inputs data sets can be modified for any sequence of numbers, alphabets and images as per the requirements to identify their categories</a:t>
            </a:r>
            <a:endParaRPr lang="en-IN" dirty="0">
              <a:solidFill>
                <a:schemeClr val="tx2"/>
              </a:solidFill>
              <a:latin typeface="ABeeZee"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REFERENCES</a:t>
            </a:r>
            <a:endParaRPr sz="2800" dirty="0"/>
          </a:p>
        </p:txBody>
      </p:sp>
      <p:sp>
        <p:nvSpPr>
          <p:cNvPr id="4" name="TextBox 3">
            <a:extLst>
              <a:ext uri="{FF2B5EF4-FFF2-40B4-BE49-F238E27FC236}">
                <a16:creationId xmlns:a16="http://schemas.microsoft.com/office/drawing/2014/main" id="{3DF96956-15BB-469E-BB53-B1113680545E}"/>
              </a:ext>
            </a:extLst>
          </p:cNvPr>
          <p:cNvSpPr txBox="1"/>
          <p:nvPr/>
        </p:nvSpPr>
        <p:spPr>
          <a:xfrm>
            <a:off x="720000" y="1397302"/>
            <a:ext cx="7950630" cy="2862322"/>
          </a:xfrm>
          <a:prstGeom prst="rect">
            <a:avLst/>
          </a:prstGeom>
          <a:noFill/>
        </p:spPr>
        <p:txBody>
          <a:bodyPr wrap="square">
            <a:spAutoFit/>
          </a:bodyPr>
          <a:lstStyle/>
          <a:p>
            <a:pPr marL="285750" indent="-285750">
              <a:buFont typeface="Arial" panose="020B0604020202020204" pitchFamily="34" charset="0"/>
              <a:buChar char="•"/>
            </a:pPr>
            <a:r>
              <a:rPr lang="en-US" sz="1200" dirty="0" err="1">
                <a:solidFill>
                  <a:schemeClr val="tx2"/>
                </a:solidFill>
                <a:effectLst/>
                <a:latin typeface="ABeeZee" panose="020B0604020202020204" charset="0"/>
                <a:ea typeface="SimSun" panose="02010600030101010101" pitchFamily="2" charset="-122"/>
              </a:rPr>
              <a:t>Keele</a:t>
            </a:r>
            <a:r>
              <a:rPr lang="en-US" sz="1200" dirty="0">
                <a:solidFill>
                  <a:schemeClr val="tx2"/>
                </a:solidFill>
                <a:effectLst/>
                <a:latin typeface="ABeeZee" panose="020B0604020202020204" charset="0"/>
                <a:ea typeface="SimSun" panose="02010600030101010101" pitchFamily="2" charset="-122"/>
              </a:rPr>
              <a:t>, "“Sequence learning,” - B. A. C. G. J. D. S. W.," 1998. [Online]. Available: https://pubmed.ncbi.nlm.nih.gov/21227209</a:t>
            </a: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"D. V. B. Michael D </a:t>
            </a:r>
            <a:r>
              <a:rPr lang="en-US" sz="1200" dirty="0" err="1">
                <a:solidFill>
                  <a:schemeClr val="tx2"/>
                </a:solidFill>
                <a:effectLst/>
                <a:latin typeface="ABeeZee" panose="020B0604020202020204" charset="0"/>
                <a:ea typeface="SimSun" panose="02010600030101010101" pitchFamily="2" charset="-122"/>
              </a:rPr>
              <a:t>Mauk</a:t>
            </a:r>
            <a:r>
              <a:rPr lang="en-US" sz="1200" dirty="0">
                <a:solidFill>
                  <a:schemeClr val="tx2"/>
                </a:solidFill>
                <a:effectLst/>
                <a:latin typeface="ABeeZee" panose="020B0604020202020204" charset="0"/>
                <a:ea typeface="SimSun" panose="02010600030101010101" pitchFamily="2" charset="-122"/>
              </a:rPr>
              <a:t>, “Sequence learning,”," 2004. [Online]. Available: </a:t>
            </a:r>
            <a:r>
              <a:rPr lang="en-US" sz="1200" dirty="0">
                <a:solidFill>
                  <a:schemeClr val="tx2"/>
                </a:solidFill>
                <a:latin typeface="ABeeZee" panose="020B0604020202020204" charset="0"/>
                <a:ea typeface="SimSun" panose="02010600030101010101" pitchFamily="2" charset="-122"/>
              </a:rPr>
              <a:t>https://pubmed.ncbi.nlm.nih.gov/15217335</a:t>
            </a:r>
          </a:p>
          <a:p>
            <a:pPr marL="285750" indent="-285750">
              <a:buFont typeface="Arial" panose="020B0604020202020204" pitchFamily="34" charset="0"/>
              <a:buChar char="•"/>
            </a:pPr>
            <a:endParaRPr lang="en-US" sz="1200" dirty="0">
              <a:solidFill>
                <a:schemeClr val="tx2"/>
              </a:solidFill>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"B. H. J. L. R. .</a:t>
            </a:r>
            <a:r>
              <a:rPr lang="en-US" sz="1200" dirty="0" err="1">
                <a:solidFill>
                  <a:schemeClr val="tx2"/>
                </a:solidFill>
                <a:effectLst/>
                <a:latin typeface="ABeeZee" panose="020B0604020202020204" charset="0"/>
                <a:ea typeface="SimSun" panose="02010600030101010101" pitchFamily="2" charset="-122"/>
              </a:rPr>
              <a:t>Rabiner</a:t>
            </a:r>
            <a:r>
              <a:rPr lang="en-US" sz="1200" dirty="0">
                <a:solidFill>
                  <a:schemeClr val="tx2"/>
                </a:solidFill>
                <a:effectLst/>
                <a:latin typeface="ABeeZee" panose="020B0604020202020204" charset="0"/>
                <a:ea typeface="SimSun" panose="02010600030101010101" pitchFamily="2" charset="-122"/>
              </a:rPr>
              <a:t>, “An introduction to hidden </a:t>
            </a:r>
            <a:r>
              <a:rPr lang="en-US" sz="1200" dirty="0" err="1">
                <a:solidFill>
                  <a:schemeClr val="tx2"/>
                </a:solidFill>
                <a:effectLst/>
                <a:latin typeface="ABeeZee" panose="020B0604020202020204" charset="0"/>
                <a:ea typeface="SimSun" panose="02010600030101010101" pitchFamily="2" charset="-122"/>
              </a:rPr>
              <a:t>markov</a:t>
            </a:r>
            <a:r>
              <a:rPr lang="en-US" sz="1200" dirty="0">
                <a:solidFill>
                  <a:schemeClr val="tx2"/>
                </a:solidFill>
                <a:effectLst/>
                <a:latin typeface="ABeeZee" panose="020B0604020202020204" charset="0"/>
                <a:ea typeface="SimSun" panose="02010600030101010101" pitchFamily="2" charset="-122"/>
              </a:rPr>
              <a:t> models,”," 1986. [Online]. Available: http://ai.stanford.edu/~pabbeel/depth_qual/Rabiner_Juang_hmms.pdf.</a:t>
            </a: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Hawkins, "J. C. S. A. J. , “Continuous online sequence learning with an unsupervised neural network model,”," 2016. [Online]. Available: https://pubmed.ncbi.nlm.nih.gov/27626963</a:t>
            </a:r>
          </a:p>
          <a:p>
            <a:pPr marL="285750" indent="-285750">
              <a:buFont typeface="Arial" panose="020B0604020202020204" pitchFamily="34" charset="0"/>
              <a:buChar char="•"/>
            </a:pPr>
            <a:endParaRPr lang="en-IN" sz="1200" dirty="0">
              <a:solidFill>
                <a:schemeClr val="tx2"/>
              </a:solidFill>
              <a:effectLst/>
              <a:latin typeface="ABeeZee" panose="020B0604020202020204" charset="0"/>
              <a:ea typeface="SimSun" panose="02010600030101010101" pitchFamily="2" charset="-122"/>
            </a:endParaRPr>
          </a:p>
          <a:p>
            <a:pPr marL="285750" indent="-285750">
              <a:buFont typeface="Arial" panose="020B0604020202020204" pitchFamily="34" charset="0"/>
              <a:buChar char="•"/>
            </a:pPr>
            <a:r>
              <a:rPr lang="en-US" sz="1200" dirty="0">
                <a:solidFill>
                  <a:schemeClr val="tx2"/>
                </a:solidFill>
                <a:effectLst/>
                <a:latin typeface="ABeeZee" panose="020B0604020202020204" charset="0"/>
                <a:ea typeface="SimSun" panose="02010600030101010101" pitchFamily="2" charset="-122"/>
              </a:rPr>
              <a:t>S. A. J. Hawkins, "“Why neurons have thousands of synapses, a theory of sequence memory in neocortex,”," 2016. [Online]. Available: https://www.frontiersin.org/articles/10.3389/fncir.2016.00023/full.</a:t>
            </a:r>
            <a:endParaRPr lang="en-IN" sz="1200" dirty="0">
              <a:solidFill>
                <a:schemeClr val="tx2"/>
              </a:solidFill>
              <a:effectLst/>
              <a:latin typeface="ABeeZee" panose="020B0604020202020204" charset="0"/>
              <a:ea typeface="SimSun" panose="02010600030101010101" pitchFamily="2" charset="-122"/>
            </a:endParaRPr>
          </a:p>
        </p:txBody>
      </p:sp>
      <p:pic>
        <p:nvPicPr>
          <p:cNvPr id="5" name="Picture 4">
            <a:extLst>
              <a:ext uri="{FF2B5EF4-FFF2-40B4-BE49-F238E27FC236}">
                <a16:creationId xmlns:a16="http://schemas.microsoft.com/office/drawing/2014/main" id="{72CC0AEA-B845-4713-86DF-10271A3907CB}"/>
              </a:ext>
            </a:extLst>
          </p:cNvPr>
          <p:cNvPicPr>
            <a:picLocks noChangeAspect="1"/>
          </p:cNvPicPr>
          <p:nvPr/>
        </p:nvPicPr>
        <p:blipFill>
          <a:blip r:embed="rId3"/>
          <a:stretch>
            <a:fillRect/>
          </a:stretch>
        </p:blipFill>
        <p:spPr>
          <a:xfrm>
            <a:off x="7319292" y="0"/>
            <a:ext cx="1824708" cy="743919"/>
          </a:xfrm>
          <a:prstGeom prst="rect">
            <a:avLst/>
          </a:prstGeom>
        </p:spPr>
      </p:pic>
    </p:spTree>
    <p:extLst>
      <p:ext uri="{BB962C8B-B14F-4D97-AF65-F5344CB8AC3E}">
        <p14:creationId xmlns:p14="http://schemas.microsoft.com/office/powerpoint/2010/main" val="30469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1999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br>
              <a:rPr lang="en" dirty="0"/>
            </a:br>
            <a:r>
              <a:rPr lang="en" dirty="0"/>
              <a:t>TEAM NOOBIES</a:t>
            </a:r>
            <a:endParaRPr dirty="0"/>
          </a:p>
        </p:txBody>
      </p:sp>
      <p:pic>
        <p:nvPicPr>
          <p:cNvPr id="3" name="Picture 2">
            <a:extLst>
              <a:ext uri="{FF2B5EF4-FFF2-40B4-BE49-F238E27FC236}">
                <a16:creationId xmlns:a16="http://schemas.microsoft.com/office/drawing/2014/main" id="{1B7A3729-7816-4459-8C32-D87E4F64EE58}"/>
              </a:ext>
            </a:extLst>
          </p:cNvPr>
          <p:cNvPicPr>
            <a:picLocks noChangeAspect="1"/>
          </p:cNvPicPr>
          <p:nvPr/>
        </p:nvPicPr>
        <p:blipFill>
          <a:blip r:embed="rId3"/>
          <a:stretch>
            <a:fillRect/>
          </a:stretch>
        </p:blipFill>
        <p:spPr>
          <a:xfrm>
            <a:off x="7319292" y="0"/>
            <a:ext cx="1824708" cy="743919"/>
          </a:xfrm>
          <a:prstGeom prst="rect">
            <a:avLst/>
          </a:prstGeom>
        </p:spPr>
      </p:pic>
    </p:spTree>
    <p:extLst>
      <p:ext uri="{BB962C8B-B14F-4D97-AF65-F5344CB8AC3E}">
        <p14:creationId xmlns:p14="http://schemas.microsoft.com/office/powerpoint/2010/main" val="87213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4345" name="Google Shape;4345;p34"/>
          <p:cNvSpPr txBox="1">
            <a:spLocks noGrp="1"/>
          </p:cNvSpPr>
          <p:nvPr>
            <p:ph type="body" idx="1"/>
          </p:nvPr>
        </p:nvSpPr>
        <p:spPr>
          <a:xfrm>
            <a:off x="669414" y="1932563"/>
            <a:ext cx="7704000" cy="12783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The primary objective of this project is to examine the HTM prediction Engine and understand Multi sequence Learning for the Sequence of Numbers. </a:t>
            </a:r>
          </a:p>
          <a:p>
            <a:pPr marL="0" lvl="0" indent="0" algn="ctr" rtl="0">
              <a:spcBef>
                <a:spcPts val="0"/>
              </a:spcBef>
              <a:spcAft>
                <a:spcPts val="0"/>
              </a:spcAft>
              <a:buNone/>
            </a:pPr>
            <a:endParaRPr lang="en-US" dirty="0">
              <a:solidFill>
                <a:schemeClr val="dk1"/>
              </a:solidFill>
            </a:endParaRPr>
          </a:p>
          <a:p>
            <a:pPr marL="0" lvl="0" indent="0" algn="ctr" rtl="0">
              <a:spcBef>
                <a:spcPts val="0"/>
              </a:spcBef>
              <a:spcAft>
                <a:spcPts val="0"/>
              </a:spcAft>
              <a:buNone/>
            </a:pPr>
            <a:r>
              <a:rPr lang="en-US" dirty="0">
                <a:solidFill>
                  <a:schemeClr val="dk1"/>
                </a:solidFill>
              </a:rPr>
              <a:t>By using Multi sequence Learning as a reference model, Multi sequence Learning for a Sequence of Alphabets and Image Data sets needs to be developed, including the training and prediction phase and configuring HTM parameters for improving accuracy</a:t>
            </a:r>
          </a:p>
        </p:txBody>
      </p:sp>
      <p:pic>
        <p:nvPicPr>
          <p:cNvPr id="4" name="Picture 3">
            <a:extLst>
              <a:ext uri="{FF2B5EF4-FFF2-40B4-BE49-F238E27FC236}">
                <a16:creationId xmlns:a16="http://schemas.microsoft.com/office/drawing/2014/main" id="{D7254E4E-031B-469B-AC31-05601BE8365B}"/>
              </a:ext>
            </a:extLst>
          </p:cNvPr>
          <p:cNvPicPr>
            <a:picLocks noChangeAspect="1"/>
          </p:cNvPicPr>
          <p:nvPr/>
        </p:nvPicPr>
        <p:blipFill>
          <a:blip r:embed="rId3"/>
          <a:stretch>
            <a:fillRect/>
          </a:stretch>
        </p:blipFill>
        <p:spPr>
          <a:xfrm>
            <a:off x="7319292" y="0"/>
            <a:ext cx="1824708" cy="7439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51" name="Google Shape;4351;p35"/>
          <p:cNvSpPr txBox="1">
            <a:spLocks noGrp="1"/>
          </p:cNvSpPr>
          <p:nvPr>
            <p:ph type="title" idx="2"/>
          </p:nvPr>
        </p:nvSpPr>
        <p:spPr>
          <a:xfrm>
            <a:off x="1137900" y="1449232"/>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p>
        </p:txBody>
      </p:sp>
      <p:sp>
        <p:nvSpPr>
          <p:cNvPr id="4353" name="Google Shape;4353;p35"/>
          <p:cNvSpPr txBox="1">
            <a:spLocks noGrp="1"/>
          </p:cNvSpPr>
          <p:nvPr>
            <p:ph type="title" idx="3"/>
          </p:nvPr>
        </p:nvSpPr>
        <p:spPr>
          <a:xfrm>
            <a:off x="1137900" y="2839946"/>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ENCODING</a:t>
            </a:r>
          </a:p>
        </p:txBody>
      </p:sp>
      <p:sp>
        <p:nvSpPr>
          <p:cNvPr id="4355" name="Google Shape;4355;p35"/>
          <p:cNvSpPr txBox="1">
            <a:spLocks noGrp="1"/>
          </p:cNvSpPr>
          <p:nvPr>
            <p:ph type="title" idx="5"/>
          </p:nvPr>
        </p:nvSpPr>
        <p:spPr>
          <a:xfrm>
            <a:off x="1137900" y="2144589"/>
            <a:ext cx="3434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METHODOLOGY</a:t>
            </a:r>
          </a:p>
        </p:txBody>
      </p:sp>
      <p:sp>
        <p:nvSpPr>
          <p:cNvPr id="4357" name="Google Shape;4357;p35"/>
          <p:cNvSpPr txBox="1">
            <a:spLocks noGrp="1"/>
          </p:cNvSpPr>
          <p:nvPr>
            <p:ph type="title" idx="7"/>
          </p:nvPr>
        </p:nvSpPr>
        <p:spPr>
          <a:xfrm>
            <a:off x="1137900" y="3540597"/>
            <a:ext cx="26265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WORKING OF SPATIAL POOLER</a:t>
            </a:r>
          </a:p>
        </p:txBody>
      </p:sp>
      <p:sp>
        <p:nvSpPr>
          <p:cNvPr id="4365" name="Google Shape;4365;p35"/>
          <p:cNvSpPr txBox="1">
            <a:spLocks noGrp="1"/>
          </p:cNvSpPr>
          <p:nvPr>
            <p:ph type="title" idx="18"/>
          </p:nvPr>
        </p:nvSpPr>
        <p:spPr>
          <a:xfrm>
            <a:off x="4878216" y="1454921"/>
            <a:ext cx="320252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IMPLEMENTATION (LEARNING &amp; PREDICTION PHASE)</a:t>
            </a:r>
          </a:p>
        </p:txBody>
      </p:sp>
      <p:sp>
        <p:nvSpPr>
          <p:cNvPr id="34" name="Google Shape;4363;p35">
            <a:extLst>
              <a:ext uri="{FF2B5EF4-FFF2-40B4-BE49-F238E27FC236}">
                <a16:creationId xmlns:a16="http://schemas.microsoft.com/office/drawing/2014/main" id="{922E28AD-F671-4936-BB73-E246F1E11890}"/>
              </a:ext>
            </a:extLst>
          </p:cNvPr>
          <p:cNvSpPr txBox="1">
            <a:spLocks/>
          </p:cNvSpPr>
          <p:nvPr/>
        </p:nvSpPr>
        <p:spPr>
          <a:xfrm>
            <a:off x="4878216" y="2839946"/>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RESULTS</a:t>
            </a:r>
          </a:p>
        </p:txBody>
      </p:sp>
      <p:sp>
        <p:nvSpPr>
          <p:cNvPr id="38" name="Google Shape;4363;p35">
            <a:extLst>
              <a:ext uri="{FF2B5EF4-FFF2-40B4-BE49-F238E27FC236}">
                <a16:creationId xmlns:a16="http://schemas.microsoft.com/office/drawing/2014/main" id="{09C5DD1C-DB4B-4FA8-879C-8996E3A5F8D7}"/>
              </a:ext>
            </a:extLst>
          </p:cNvPr>
          <p:cNvSpPr txBox="1">
            <a:spLocks/>
          </p:cNvSpPr>
          <p:nvPr/>
        </p:nvSpPr>
        <p:spPr>
          <a:xfrm>
            <a:off x="4878216" y="3540597"/>
            <a:ext cx="26265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Black Han Sans"/>
              <a:buNone/>
              <a:defRPr sz="20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2500"/>
              <a:buFont typeface="Black Han Sans"/>
              <a:buNone/>
              <a:defRPr sz="2500" b="0" i="0" u="none" strike="noStrike" cap="none">
                <a:solidFill>
                  <a:schemeClr val="lt2"/>
                </a:solidFill>
                <a:latin typeface="Black Han Sans"/>
                <a:ea typeface="Black Han Sans"/>
                <a:cs typeface="Black Han Sans"/>
                <a:sym typeface="Black Han Sans"/>
              </a:defRPr>
            </a:lvl9pPr>
          </a:lstStyle>
          <a:p>
            <a:r>
              <a:rPr lang="en-IN" dirty="0"/>
              <a:t>CONCLUSION</a:t>
            </a:r>
          </a:p>
        </p:txBody>
      </p:sp>
      <p:pic>
        <p:nvPicPr>
          <p:cNvPr id="40" name="Picture 39">
            <a:extLst>
              <a:ext uri="{FF2B5EF4-FFF2-40B4-BE49-F238E27FC236}">
                <a16:creationId xmlns:a16="http://schemas.microsoft.com/office/drawing/2014/main" id="{7D07B270-1414-44A1-A85B-3E12D16AA819}"/>
              </a:ext>
            </a:extLst>
          </p:cNvPr>
          <p:cNvPicPr>
            <a:picLocks noChangeAspect="1"/>
          </p:cNvPicPr>
          <p:nvPr/>
        </p:nvPicPr>
        <p:blipFill>
          <a:blip r:embed="rId3"/>
          <a:stretch>
            <a:fillRect/>
          </a:stretch>
        </p:blipFill>
        <p:spPr>
          <a:xfrm>
            <a:off x="7319292" y="0"/>
            <a:ext cx="1824708" cy="7439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sp>
        <p:nvSpPr>
          <p:cNvPr id="4373" name="Google Shape;4373;p36"/>
          <p:cNvSpPr/>
          <p:nvPr/>
        </p:nvSpPr>
        <p:spPr>
          <a:xfrm>
            <a:off x="394050" y="937050"/>
            <a:ext cx="3269400" cy="3269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6"/>
          <p:cNvSpPr txBox="1">
            <a:spLocks noGrp="1"/>
          </p:cNvSpPr>
          <p:nvPr>
            <p:ph type="title"/>
          </p:nvPr>
        </p:nvSpPr>
        <p:spPr>
          <a:xfrm>
            <a:off x="4000475" y="937050"/>
            <a:ext cx="4645200" cy="14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INTRODUCTION</a:t>
            </a:r>
          </a:p>
        </p:txBody>
      </p:sp>
      <p:sp>
        <p:nvSpPr>
          <p:cNvPr id="4375" name="Google Shape;4375;p36"/>
          <p:cNvSpPr txBox="1">
            <a:spLocks noGrp="1"/>
          </p:cNvSpPr>
          <p:nvPr>
            <p:ph type="subTitle" idx="1"/>
          </p:nvPr>
        </p:nvSpPr>
        <p:spPr>
          <a:xfrm>
            <a:off x="3986375" y="1824699"/>
            <a:ext cx="4423500" cy="137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Medical Science and ML engineers were working on the understanding of cortex for temporal pattern recognition.</a:t>
            </a:r>
          </a:p>
          <a:p>
            <a:pPr marL="0" lvl="0" indent="0" algn="l" rtl="0">
              <a:spcBef>
                <a:spcPts val="0"/>
              </a:spcBef>
              <a:spcAft>
                <a:spcPts val="1600"/>
              </a:spcAft>
              <a:buNone/>
            </a:pPr>
            <a:r>
              <a:rPr lang="en-US" dirty="0"/>
              <a:t>HTM (Hierarchical Temporal Memory) has been proposed for sequence learning.</a:t>
            </a:r>
          </a:p>
          <a:p>
            <a:pPr marL="0" lvl="0" indent="0" algn="l" rtl="0">
              <a:spcBef>
                <a:spcPts val="0"/>
              </a:spcBef>
              <a:spcAft>
                <a:spcPts val="1600"/>
              </a:spcAft>
              <a:buNone/>
            </a:pPr>
            <a:r>
              <a:rPr lang="en-US" dirty="0"/>
              <a:t>HTM is a biomimetics model based on the principle of memory predictions</a:t>
            </a:r>
          </a:p>
        </p:txBody>
      </p:sp>
      <p:pic>
        <p:nvPicPr>
          <p:cNvPr id="4376" name="Google Shape;4376;p36"/>
          <p:cNvPicPr preferRelativeResize="0"/>
          <p:nvPr/>
        </p:nvPicPr>
        <p:blipFill rotWithShape="1">
          <a:blip r:embed="rId3"/>
          <a:srcRect l="-1703" t="-9595" r="18925" b="-4539"/>
          <a:stretch/>
        </p:blipFill>
        <p:spPr>
          <a:xfrm>
            <a:off x="734125" y="1159899"/>
            <a:ext cx="2706300" cy="2703900"/>
          </a:xfrm>
          <a:prstGeom prst="ellipse">
            <a:avLst/>
          </a:prstGeom>
          <a:noFill/>
          <a:ln>
            <a:noFill/>
          </a:ln>
        </p:spPr>
      </p:pic>
      <p:pic>
        <p:nvPicPr>
          <p:cNvPr id="6" name="Picture 5">
            <a:extLst>
              <a:ext uri="{FF2B5EF4-FFF2-40B4-BE49-F238E27FC236}">
                <a16:creationId xmlns:a16="http://schemas.microsoft.com/office/drawing/2014/main" id="{DA0FEA38-BB06-4CDA-9553-48BEEE1ABD9B}"/>
              </a:ext>
            </a:extLst>
          </p:cNvPr>
          <p:cNvPicPr>
            <a:picLocks noChangeAspect="1"/>
          </p:cNvPicPr>
          <p:nvPr/>
        </p:nvPicPr>
        <p:blipFill>
          <a:blip r:embed="rId4"/>
          <a:stretch>
            <a:fillRect/>
          </a:stretch>
        </p:blipFill>
        <p:spPr>
          <a:xfrm>
            <a:off x="7319292" y="0"/>
            <a:ext cx="1824708" cy="7439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59" name="Google Shape;4459;p39"/>
          <p:cNvSpPr txBox="1">
            <a:spLocks noGrp="1"/>
          </p:cNvSpPr>
          <p:nvPr>
            <p:ph type="title"/>
          </p:nvPr>
        </p:nvSpPr>
        <p:spPr>
          <a:xfrm>
            <a:off x="720000" y="8999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METHODOLOGY - DATASETS</a:t>
            </a:r>
          </a:p>
        </p:txBody>
      </p:sp>
      <p:sp>
        <p:nvSpPr>
          <p:cNvPr id="4460" name="Google Shape;4460;p39"/>
          <p:cNvSpPr txBox="1">
            <a:spLocks noGrp="1"/>
          </p:cNvSpPr>
          <p:nvPr>
            <p:ph type="title" idx="2"/>
          </p:nvPr>
        </p:nvSpPr>
        <p:spPr>
          <a:xfrm>
            <a:off x="47977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NUMBERS</a:t>
            </a:r>
          </a:p>
        </p:txBody>
      </p:sp>
      <p:sp>
        <p:nvSpPr>
          <p:cNvPr id="4462" name="Google Shape;4462;p39"/>
          <p:cNvSpPr txBox="1">
            <a:spLocks noGrp="1"/>
          </p:cNvSpPr>
          <p:nvPr>
            <p:ph type="title" idx="3"/>
          </p:nvPr>
        </p:nvSpPr>
        <p:spPr>
          <a:xfrm>
            <a:off x="3522785"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ALPHABETS</a:t>
            </a:r>
          </a:p>
        </p:txBody>
      </p:sp>
      <p:sp>
        <p:nvSpPr>
          <p:cNvPr id="4464" name="Google Shape;4464;p39"/>
          <p:cNvSpPr txBox="1">
            <a:spLocks noGrp="1"/>
          </p:cNvSpPr>
          <p:nvPr>
            <p:ph type="title" idx="5"/>
          </p:nvPr>
        </p:nvSpPr>
        <p:spPr>
          <a:xfrm>
            <a:off x="6191700" y="2044050"/>
            <a:ext cx="2361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IMAGE</a:t>
            </a:r>
          </a:p>
        </p:txBody>
      </p:sp>
      <p:pic>
        <p:nvPicPr>
          <p:cNvPr id="8" name="Picture 7">
            <a:extLst>
              <a:ext uri="{FF2B5EF4-FFF2-40B4-BE49-F238E27FC236}">
                <a16:creationId xmlns:a16="http://schemas.microsoft.com/office/drawing/2014/main" id="{3C8C8B3F-15D2-4860-8CB9-3B107EAD977F}"/>
              </a:ext>
            </a:extLst>
          </p:cNvPr>
          <p:cNvPicPr>
            <a:picLocks noChangeAspect="1"/>
          </p:cNvPicPr>
          <p:nvPr/>
        </p:nvPicPr>
        <p:blipFill>
          <a:blip r:embed="rId3">
            <a:duotone>
              <a:prstClr val="black"/>
              <a:schemeClr val="accent4">
                <a:tint val="45000"/>
                <a:satMod val="400000"/>
              </a:schemeClr>
            </a:duotone>
          </a:blip>
          <a:stretch>
            <a:fillRect/>
          </a:stretch>
        </p:blipFill>
        <p:spPr>
          <a:xfrm>
            <a:off x="141474" y="2774110"/>
            <a:ext cx="2826452" cy="1298615"/>
          </a:xfrm>
          <a:prstGeom prst="rect">
            <a:avLst/>
          </a:prstGeom>
        </p:spPr>
      </p:pic>
      <p:pic>
        <p:nvPicPr>
          <p:cNvPr id="9" name="Picture 8">
            <a:extLst>
              <a:ext uri="{FF2B5EF4-FFF2-40B4-BE49-F238E27FC236}">
                <a16:creationId xmlns:a16="http://schemas.microsoft.com/office/drawing/2014/main" id="{085FF3A0-B04A-48DF-ADFA-407CE6B20A59}"/>
              </a:ext>
            </a:extLst>
          </p:cNvPr>
          <p:cNvPicPr>
            <a:picLocks noChangeAspect="1"/>
          </p:cNvPicPr>
          <p:nvPr/>
        </p:nvPicPr>
        <p:blipFill>
          <a:blip r:embed="rId4">
            <a:duotone>
              <a:prstClr val="black"/>
              <a:schemeClr val="accent4">
                <a:tint val="45000"/>
                <a:satMod val="400000"/>
              </a:schemeClr>
            </a:duotone>
          </a:blip>
          <a:stretch>
            <a:fillRect/>
          </a:stretch>
        </p:blipFill>
        <p:spPr>
          <a:xfrm>
            <a:off x="3352071" y="2774110"/>
            <a:ext cx="2703327" cy="1298615"/>
          </a:xfrm>
          <a:prstGeom prst="rect">
            <a:avLst/>
          </a:prstGeom>
        </p:spPr>
      </p:pic>
      <p:pic>
        <p:nvPicPr>
          <p:cNvPr id="50" name="Picture 2">
            <a:extLst>
              <a:ext uri="{FF2B5EF4-FFF2-40B4-BE49-F238E27FC236}">
                <a16:creationId xmlns:a16="http://schemas.microsoft.com/office/drawing/2014/main" id="{AFF75D72-2D67-472C-87E2-AF506BD6D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543" y="2774110"/>
            <a:ext cx="2361900" cy="129861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D1E68DDD-A8C2-4858-A93A-745A9ECD42BB}"/>
              </a:ext>
            </a:extLst>
          </p:cNvPr>
          <p:cNvPicPr>
            <a:picLocks noChangeAspect="1"/>
          </p:cNvPicPr>
          <p:nvPr/>
        </p:nvPicPr>
        <p:blipFill>
          <a:blip r:embed="rId6"/>
          <a:stretch>
            <a:fillRect/>
          </a:stretch>
        </p:blipFill>
        <p:spPr>
          <a:xfrm>
            <a:off x="7319292" y="0"/>
            <a:ext cx="1824708" cy="7439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2466150" y="622556"/>
            <a:ext cx="3395100"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ENCO</a:t>
            </a:r>
            <a:r>
              <a:rPr lang="en" sz="2800" dirty="0">
                <a:solidFill>
                  <a:schemeClr val="accent1"/>
                </a:solidFill>
              </a:rPr>
              <a:t>DING</a:t>
            </a:r>
            <a:endParaRPr sz="3000" dirty="0">
              <a:solidFill>
                <a:schemeClr val="accent1"/>
              </a:solidFill>
            </a:endParaRPr>
          </a:p>
        </p:txBody>
      </p:sp>
      <p:sp>
        <p:nvSpPr>
          <p:cNvPr id="2" name="TextBox 1">
            <a:extLst>
              <a:ext uri="{FF2B5EF4-FFF2-40B4-BE49-F238E27FC236}">
                <a16:creationId xmlns:a16="http://schemas.microsoft.com/office/drawing/2014/main" id="{663A3DB7-0E83-4371-AEBD-B51B863F66C5}"/>
              </a:ext>
            </a:extLst>
          </p:cNvPr>
          <p:cNvSpPr txBox="1"/>
          <p:nvPr/>
        </p:nvSpPr>
        <p:spPr>
          <a:xfrm>
            <a:off x="5065542" y="1325368"/>
            <a:ext cx="3122908" cy="307777"/>
          </a:xfrm>
          <a:prstGeom prst="rect">
            <a:avLst/>
          </a:prstGeom>
          <a:noFill/>
        </p:spPr>
        <p:txBody>
          <a:bodyPr wrap="square" rtlCol="0">
            <a:spAutoFit/>
          </a:bodyPr>
          <a:lstStyle/>
          <a:p>
            <a:r>
              <a:rPr lang="en-US" dirty="0">
                <a:solidFill>
                  <a:schemeClr val="accent1"/>
                </a:solidFill>
                <a:latin typeface="ABeeZee" panose="020B0604020202020204" charset="0"/>
                <a:ea typeface="Black Han Sans" panose="020B0604020202020204" charset="-127"/>
              </a:rPr>
              <a:t>Images use HTM Image encoder</a:t>
            </a:r>
          </a:p>
        </p:txBody>
      </p:sp>
      <p:sp>
        <p:nvSpPr>
          <p:cNvPr id="6" name="TextBox 5">
            <a:extLst>
              <a:ext uri="{FF2B5EF4-FFF2-40B4-BE49-F238E27FC236}">
                <a16:creationId xmlns:a16="http://schemas.microsoft.com/office/drawing/2014/main" id="{0D49CD4F-BCC9-43F6-B99B-F0BA080A2340}"/>
              </a:ext>
            </a:extLst>
          </p:cNvPr>
          <p:cNvSpPr txBox="1"/>
          <p:nvPr/>
        </p:nvSpPr>
        <p:spPr>
          <a:xfrm>
            <a:off x="163034" y="1276237"/>
            <a:ext cx="4000666" cy="523220"/>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Numbers and Alphabets use Scalar encoder </a:t>
            </a:r>
          </a:p>
          <a:p>
            <a:endParaRPr lang="en-IN" dirty="0">
              <a:solidFill>
                <a:schemeClr val="bg2"/>
              </a:solidFill>
              <a:latin typeface="ABeeZee" panose="020B0604020202020204" charset="0"/>
              <a:ea typeface="Black Han Sans" panose="020B0604020202020204" charset="-127"/>
            </a:endParaRPr>
          </a:p>
        </p:txBody>
      </p:sp>
      <p:pic>
        <p:nvPicPr>
          <p:cNvPr id="7" name="Picture 2">
            <a:extLst>
              <a:ext uri="{FF2B5EF4-FFF2-40B4-BE49-F238E27FC236}">
                <a16:creationId xmlns:a16="http://schemas.microsoft.com/office/drawing/2014/main" id="{A822A1A7-ECCD-4C41-8142-81D56735A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542" y="2014901"/>
            <a:ext cx="3038606" cy="2298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42A8FF-A77F-44FB-AC09-B993756C5C78}"/>
              </a:ext>
            </a:extLst>
          </p:cNvPr>
          <p:cNvPicPr>
            <a:picLocks noChangeAspect="1"/>
          </p:cNvPicPr>
          <p:nvPr/>
        </p:nvPicPr>
        <p:blipFill>
          <a:blip r:embed="rId6"/>
          <a:stretch>
            <a:fillRect/>
          </a:stretch>
        </p:blipFill>
        <p:spPr>
          <a:xfrm>
            <a:off x="7319292" y="0"/>
            <a:ext cx="1824708" cy="743919"/>
          </a:xfrm>
          <a:prstGeom prst="rect">
            <a:avLst/>
          </a:prstGeom>
        </p:spPr>
      </p:pic>
      <p:sp>
        <p:nvSpPr>
          <p:cNvPr id="3" name="TextBox 2">
            <a:extLst>
              <a:ext uri="{FF2B5EF4-FFF2-40B4-BE49-F238E27FC236}">
                <a16:creationId xmlns:a16="http://schemas.microsoft.com/office/drawing/2014/main" id="{F3FC4018-F6D3-4E53-BEC8-15CFA2FAF3E9}"/>
              </a:ext>
            </a:extLst>
          </p:cNvPr>
          <p:cNvSpPr txBox="1"/>
          <p:nvPr/>
        </p:nvSpPr>
        <p:spPr>
          <a:xfrm>
            <a:off x="5433237" y="4476307"/>
            <a:ext cx="2371061" cy="307777"/>
          </a:xfrm>
          <a:prstGeom prst="rect">
            <a:avLst/>
          </a:prstGeom>
          <a:noFill/>
        </p:spPr>
        <p:txBody>
          <a:bodyPr wrap="square" rtlCol="0">
            <a:spAutoFit/>
          </a:bodyPr>
          <a:lstStyle/>
          <a:p>
            <a:pPr algn="ctr"/>
            <a:r>
              <a:rPr lang="en-IN" dirty="0">
                <a:solidFill>
                  <a:schemeClr val="accent1"/>
                </a:solidFill>
                <a:latin typeface="ABeeZee" panose="020B0604020202020204" charset="0"/>
              </a:rPr>
              <a:t>Binarized Image</a:t>
            </a:r>
          </a:p>
        </p:txBody>
      </p:sp>
      <p:pic>
        <p:nvPicPr>
          <p:cNvPr id="9" name="Picture 8">
            <a:extLst>
              <a:ext uri="{FF2B5EF4-FFF2-40B4-BE49-F238E27FC236}">
                <a16:creationId xmlns:a16="http://schemas.microsoft.com/office/drawing/2014/main" id="{95E35073-2A79-4584-A786-8258E993C795}"/>
              </a:ext>
            </a:extLst>
          </p:cNvPr>
          <p:cNvPicPr>
            <a:picLocks noChangeAspect="1"/>
          </p:cNvPicPr>
          <p:nvPr/>
        </p:nvPicPr>
        <p:blipFill>
          <a:blip r:embed="rId7"/>
          <a:stretch>
            <a:fillRect/>
          </a:stretch>
        </p:blipFill>
        <p:spPr>
          <a:xfrm>
            <a:off x="921458" y="1944448"/>
            <a:ext cx="2465235" cy="2368887"/>
          </a:xfrm>
          <a:prstGeom prst="rect">
            <a:avLst/>
          </a:prstGeom>
        </p:spPr>
      </p:pic>
      <p:sp>
        <p:nvSpPr>
          <p:cNvPr id="12" name="TextBox 11">
            <a:extLst>
              <a:ext uri="{FF2B5EF4-FFF2-40B4-BE49-F238E27FC236}">
                <a16:creationId xmlns:a16="http://schemas.microsoft.com/office/drawing/2014/main" id="{0EAE0579-AB1C-4584-962B-7561122BC0D8}"/>
              </a:ext>
            </a:extLst>
          </p:cNvPr>
          <p:cNvSpPr txBox="1"/>
          <p:nvPr/>
        </p:nvSpPr>
        <p:spPr>
          <a:xfrm>
            <a:off x="81517" y="4416114"/>
            <a:ext cx="4000666" cy="523220"/>
          </a:xfrm>
          <a:prstGeom prst="rect">
            <a:avLst/>
          </a:prstGeom>
          <a:noFill/>
        </p:spPr>
        <p:txBody>
          <a:bodyPr wrap="square" rtlCol="0">
            <a:spAutoFit/>
          </a:bodyPr>
          <a:lstStyle/>
          <a:p>
            <a:pPr algn="ctr"/>
            <a:r>
              <a:rPr lang="en-US" dirty="0">
                <a:solidFill>
                  <a:schemeClr val="tx2"/>
                </a:solidFill>
                <a:latin typeface="ABeeZee" panose="020B0604020202020204" charset="0"/>
                <a:ea typeface="Black Han Sans" panose="020B0604020202020204" charset="-127"/>
              </a:rPr>
              <a:t>Encoded Data row</a:t>
            </a:r>
          </a:p>
          <a:p>
            <a:endParaRPr lang="en-IN" dirty="0">
              <a:solidFill>
                <a:schemeClr val="bg2"/>
              </a:solidFill>
              <a:latin typeface="ABeeZee" panose="020B0604020202020204" charset="0"/>
              <a:ea typeface="Black Han Sans" panose="020B0604020202020204"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1"/>
          <p:cNvSpPr txBox="1">
            <a:spLocks noGrp="1"/>
          </p:cNvSpPr>
          <p:nvPr>
            <p:ph type="title"/>
          </p:nvPr>
        </p:nvSpPr>
        <p:spPr>
          <a:xfrm>
            <a:off x="1719160" y="1093270"/>
            <a:ext cx="60520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WORKING OF SPATIAL POOLER</a:t>
            </a:r>
          </a:p>
        </p:txBody>
      </p:sp>
      <p:sp>
        <p:nvSpPr>
          <p:cNvPr id="4477" name="Google Shape;4477;p41"/>
          <p:cNvSpPr txBox="1">
            <a:spLocks noGrp="1"/>
          </p:cNvSpPr>
          <p:nvPr>
            <p:ph type="subTitle" idx="1"/>
          </p:nvPr>
        </p:nvSpPr>
        <p:spPr>
          <a:xfrm>
            <a:off x="255722" y="1744518"/>
            <a:ext cx="4780012" cy="175530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800" dirty="0"/>
              <a:t>Creates SDR Input</a:t>
            </a:r>
          </a:p>
          <a:p>
            <a:pPr marL="342900" lvl="0" indent="-342900" algn="l" rtl="0">
              <a:spcBef>
                <a:spcPts val="0"/>
              </a:spcBef>
              <a:spcAft>
                <a:spcPts val="0"/>
              </a:spcAft>
              <a:buFont typeface="Arial" panose="020B0604020202020204" pitchFamily="34" charset="0"/>
              <a:buChar char="•"/>
            </a:pPr>
            <a:r>
              <a:rPr lang="en-US" sz="1800" dirty="0"/>
              <a:t>Columns that are not active is not learnt</a:t>
            </a:r>
          </a:p>
          <a:p>
            <a:pPr marL="342900" lvl="0" indent="-342900" algn="l" rtl="0">
              <a:spcBef>
                <a:spcPts val="0"/>
              </a:spcBef>
              <a:spcAft>
                <a:spcPts val="0"/>
              </a:spcAft>
              <a:buFont typeface="Arial" panose="020B0604020202020204" pitchFamily="34" charset="0"/>
              <a:buChar char="•"/>
            </a:pPr>
            <a:r>
              <a:rPr lang="en-US" sz="1800" dirty="0"/>
              <a:t>Each pattern that is appeared as input is compared with the database</a:t>
            </a:r>
          </a:p>
        </p:txBody>
      </p:sp>
      <p:graphicFrame>
        <p:nvGraphicFramePr>
          <p:cNvPr id="4" name="Diagram 3">
            <a:extLst>
              <a:ext uri="{FF2B5EF4-FFF2-40B4-BE49-F238E27FC236}">
                <a16:creationId xmlns:a16="http://schemas.microsoft.com/office/drawing/2014/main" id="{A7350D6C-3B52-4E37-AD18-58359281B3BF}"/>
              </a:ext>
            </a:extLst>
          </p:cNvPr>
          <p:cNvGraphicFramePr/>
          <p:nvPr>
            <p:extLst>
              <p:ext uri="{D42A27DB-BD31-4B8C-83A1-F6EECF244321}">
                <p14:modId xmlns:p14="http://schemas.microsoft.com/office/powerpoint/2010/main" val="2486718596"/>
              </p:ext>
            </p:extLst>
          </p:nvPr>
        </p:nvGraphicFramePr>
        <p:xfrm>
          <a:off x="5156272" y="1780473"/>
          <a:ext cx="3732006" cy="1683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41F82BDE-9E8F-4049-8534-A94C184C22E0}"/>
              </a:ext>
            </a:extLst>
          </p:cNvPr>
          <p:cNvPicPr>
            <a:picLocks noChangeAspect="1"/>
          </p:cNvPicPr>
          <p:nvPr/>
        </p:nvPicPr>
        <p:blipFill>
          <a:blip r:embed="rId8"/>
          <a:stretch>
            <a:fillRect/>
          </a:stretch>
        </p:blipFill>
        <p:spPr>
          <a:xfrm>
            <a:off x="7319292" y="0"/>
            <a:ext cx="1824708" cy="7439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extLst>
              <a:ext uri="{837473B0-CC2E-450A-ABE3-18F120FF3D39}">
                <a1611:picAttrSrcUrl xmlns:a1611="http://schemas.microsoft.com/office/drawing/2016/11/main" r:id="rId4"/>
              </a:ext>
            </a:extLst>
          </a:blip>
          <a:srcRect/>
          <a:stretch>
            <a:fillRect t="-9000" b="-9000"/>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5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4471" name="Google Shape;4471;p40"/>
          <p:cNvSpPr txBox="1">
            <a:spLocks noGrp="1"/>
          </p:cNvSpPr>
          <p:nvPr>
            <p:ph type="title"/>
          </p:nvPr>
        </p:nvSpPr>
        <p:spPr>
          <a:xfrm>
            <a:off x="877602" y="212623"/>
            <a:ext cx="6572196" cy="58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IMPLEMENTATION </a:t>
            </a:r>
            <a:br>
              <a:rPr lang="en-IN" sz="2800" dirty="0"/>
            </a:br>
            <a:r>
              <a:rPr lang="en-IN" sz="2800" dirty="0"/>
              <a:t>(LEARNING &amp; PREDICTION PHASE) </a:t>
            </a:r>
          </a:p>
        </p:txBody>
      </p:sp>
      <p:sp>
        <p:nvSpPr>
          <p:cNvPr id="2" name="TextBox 1">
            <a:extLst>
              <a:ext uri="{FF2B5EF4-FFF2-40B4-BE49-F238E27FC236}">
                <a16:creationId xmlns:a16="http://schemas.microsoft.com/office/drawing/2014/main" id="{663A3DB7-0E83-4371-AEBD-B51B863F66C5}"/>
              </a:ext>
            </a:extLst>
          </p:cNvPr>
          <p:cNvSpPr txBox="1"/>
          <p:nvPr/>
        </p:nvSpPr>
        <p:spPr>
          <a:xfrm>
            <a:off x="4572000" y="1746076"/>
            <a:ext cx="3901698" cy="2031325"/>
          </a:xfrm>
          <a:prstGeom prst="rect">
            <a:avLst/>
          </a:prstGeom>
          <a:noFill/>
        </p:spPr>
        <p:txBody>
          <a:bodyPr wrap="square" rtlCol="0">
            <a:spAutoFit/>
          </a:bodyPr>
          <a:lstStyle/>
          <a:p>
            <a:r>
              <a:rPr lang="en-US" dirty="0">
                <a:solidFill>
                  <a:schemeClr val="accent2"/>
                </a:solidFill>
                <a:latin typeface="ABeeZee" panose="020B0604020202020204" charset="0"/>
                <a:ea typeface="Black Han Sans" panose="020B0604020202020204" charset="-127"/>
              </a:rPr>
              <a:t>For Image</a:t>
            </a:r>
          </a:p>
          <a:p>
            <a:endParaRPr lang="en-US" dirty="0">
              <a:solidFill>
                <a:schemeClr val="accent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The datasets are fetched as .jpg file and is binarized using Encoder</a:t>
            </a:r>
          </a:p>
          <a:p>
            <a:pPr marL="285750" indent="-285750">
              <a:buFont typeface="Arial" panose="020B0604020202020204" pitchFamily="34" charset="0"/>
              <a:buChar char="•"/>
            </a:pPr>
            <a:r>
              <a:rPr lang="en-US" dirty="0">
                <a:solidFill>
                  <a:schemeClr val="accent1"/>
                </a:solidFill>
                <a:latin typeface="ABeeZee" panose="020B0604020202020204" charset="0"/>
                <a:ea typeface="Black Han Sans" panose="020B0604020202020204" charset="-127"/>
              </a:rPr>
              <a:t>Homeostatic Plasticity Controller is used for Stability</a:t>
            </a:r>
          </a:p>
          <a:p>
            <a:pPr marL="285750" indent="-285750">
              <a:buFont typeface="Arial" panose="020B0604020202020204" pitchFamily="34" charset="0"/>
              <a:buChar char="•"/>
            </a:pPr>
            <a:r>
              <a:rPr lang="en-US" dirty="0">
                <a:solidFill>
                  <a:schemeClr val="accent2"/>
                </a:solidFill>
                <a:latin typeface="ABeeZee" panose="020B0604020202020204" charset="0"/>
                <a:ea typeface="Black Han Sans" panose="020B0604020202020204" charset="-127"/>
              </a:rPr>
              <a:t>Spatial Pooler is used to train the binarized datasets for several iterations until spatial pooler reaches stable state</a:t>
            </a:r>
          </a:p>
        </p:txBody>
      </p:sp>
      <p:sp>
        <p:nvSpPr>
          <p:cNvPr id="6" name="TextBox 5">
            <a:extLst>
              <a:ext uri="{FF2B5EF4-FFF2-40B4-BE49-F238E27FC236}">
                <a16:creationId xmlns:a16="http://schemas.microsoft.com/office/drawing/2014/main" id="{0D49CD4F-BCC9-43F6-B99B-F0BA080A2340}"/>
              </a:ext>
            </a:extLst>
          </p:cNvPr>
          <p:cNvSpPr txBox="1"/>
          <p:nvPr/>
        </p:nvSpPr>
        <p:spPr>
          <a:xfrm>
            <a:off x="377638" y="1746076"/>
            <a:ext cx="3786062" cy="2246769"/>
          </a:xfrm>
          <a:prstGeom prst="rect">
            <a:avLst/>
          </a:prstGeom>
          <a:noFill/>
        </p:spPr>
        <p:txBody>
          <a:bodyPr wrap="square" rtlCol="0">
            <a:spAutoFit/>
          </a:bodyPr>
          <a:lstStyle/>
          <a:p>
            <a:r>
              <a:rPr lang="en-US" dirty="0">
                <a:solidFill>
                  <a:schemeClr val="tx2"/>
                </a:solidFill>
                <a:latin typeface="ABeeZee" panose="020B0604020202020204" charset="0"/>
                <a:ea typeface="Black Han Sans" panose="020B0604020202020204" charset="-127"/>
              </a:rPr>
              <a:t>For Numbers and Alphabets</a:t>
            </a:r>
          </a:p>
          <a:p>
            <a:endParaRPr lang="en-US" dirty="0">
              <a:solidFill>
                <a:schemeClr val="tx2"/>
              </a:solidFill>
              <a:latin typeface="ABeeZee" panose="020B0604020202020204" charset="0"/>
              <a:ea typeface="Black Han Sans" panose="020B0604020202020204" charset="-127"/>
            </a:endParaRP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Fetches datasets and train using Spatial Pooler by using scalar encoder</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Homeostatic Plasticity Controller is used for Stability</a:t>
            </a:r>
          </a:p>
          <a:p>
            <a:pPr marL="285750" indent="-285750">
              <a:buFont typeface="Arial" panose="020B0604020202020204" pitchFamily="34" charset="0"/>
              <a:buChar char="•"/>
            </a:pPr>
            <a:r>
              <a:rPr lang="en-US" dirty="0">
                <a:solidFill>
                  <a:schemeClr val="tx2"/>
                </a:solidFill>
                <a:latin typeface="ABeeZee" panose="020B0604020202020204" charset="0"/>
                <a:ea typeface="Black Han Sans" panose="020B0604020202020204" charset="-127"/>
              </a:rPr>
              <a:t>Spatial Pooler trains each sequence for several iterations until it reaches stable state</a:t>
            </a:r>
          </a:p>
          <a:p>
            <a:endParaRPr lang="en-IN" dirty="0">
              <a:solidFill>
                <a:schemeClr val="tx2"/>
              </a:solidFill>
              <a:latin typeface="ABeeZee" panose="020B0604020202020204" charset="0"/>
              <a:ea typeface="Black Han Sans" panose="020B0604020202020204" charset="-127"/>
            </a:endParaRPr>
          </a:p>
        </p:txBody>
      </p:sp>
      <p:pic>
        <p:nvPicPr>
          <p:cNvPr id="9" name="Picture 8">
            <a:extLst>
              <a:ext uri="{FF2B5EF4-FFF2-40B4-BE49-F238E27FC236}">
                <a16:creationId xmlns:a16="http://schemas.microsoft.com/office/drawing/2014/main" id="{CD0FC0FF-C883-4D53-AEF7-659AB9EDB859}"/>
              </a:ext>
            </a:extLst>
          </p:cNvPr>
          <p:cNvPicPr>
            <a:picLocks noChangeAspect="1"/>
          </p:cNvPicPr>
          <p:nvPr/>
        </p:nvPicPr>
        <p:blipFill>
          <a:blip r:embed="rId5"/>
          <a:stretch>
            <a:fillRect/>
          </a:stretch>
        </p:blipFill>
        <p:spPr>
          <a:xfrm>
            <a:off x="7319292" y="0"/>
            <a:ext cx="1824708" cy="743919"/>
          </a:xfrm>
          <a:prstGeom prst="rect">
            <a:avLst/>
          </a:prstGeom>
        </p:spPr>
      </p:pic>
    </p:spTree>
    <p:extLst>
      <p:ext uri="{BB962C8B-B14F-4D97-AF65-F5344CB8AC3E}">
        <p14:creationId xmlns:p14="http://schemas.microsoft.com/office/powerpoint/2010/main" val="382470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48"/>
          <p:cNvSpPr txBox="1">
            <a:spLocks noGrp="1"/>
          </p:cNvSpPr>
          <p:nvPr>
            <p:ph type="title"/>
          </p:nvPr>
        </p:nvSpPr>
        <p:spPr>
          <a:xfrm>
            <a:off x="720000" y="1712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FLOW CHART</a:t>
            </a:r>
          </a:p>
        </p:txBody>
      </p:sp>
      <p:pic>
        <p:nvPicPr>
          <p:cNvPr id="3" name="Picture 2">
            <a:extLst>
              <a:ext uri="{FF2B5EF4-FFF2-40B4-BE49-F238E27FC236}">
                <a16:creationId xmlns:a16="http://schemas.microsoft.com/office/drawing/2014/main" id="{713C3EE3-C4C9-498D-ADCD-CE17BCE29978}"/>
              </a:ext>
            </a:extLst>
          </p:cNvPr>
          <p:cNvPicPr>
            <a:picLocks noChangeAspect="1"/>
          </p:cNvPicPr>
          <p:nvPr/>
        </p:nvPicPr>
        <p:blipFill>
          <a:blip r:embed="rId3"/>
          <a:stretch>
            <a:fillRect/>
          </a:stretch>
        </p:blipFill>
        <p:spPr>
          <a:xfrm>
            <a:off x="641752" y="743919"/>
            <a:ext cx="7860495" cy="4136425"/>
          </a:xfrm>
          <a:prstGeom prst="rect">
            <a:avLst/>
          </a:prstGeom>
        </p:spPr>
      </p:pic>
      <p:pic>
        <p:nvPicPr>
          <p:cNvPr id="27" name="Picture 26">
            <a:extLst>
              <a:ext uri="{FF2B5EF4-FFF2-40B4-BE49-F238E27FC236}">
                <a16:creationId xmlns:a16="http://schemas.microsoft.com/office/drawing/2014/main" id="{75448C1B-96F2-4040-9DFA-66D9E588205F}"/>
              </a:ext>
            </a:extLst>
          </p:cNvPr>
          <p:cNvPicPr>
            <a:picLocks noChangeAspect="1"/>
          </p:cNvPicPr>
          <p:nvPr/>
        </p:nvPicPr>
        <p:blipFill>
          <a:blip r:embed="rId4"/>
          <a:stretch>
            <a:fillRect/>
          </a:stretch>
        </p:blipFill>
        <p:spPr>
          <a:xfrm>
            <a:off x="7319292" y="0"/>
            <a:ext cx="1824708" cy="743919"/>
          </a:xfrm>
          <a:prstGeom prst="rect">
            <a:avLst/>
          </a:prstGeom>
        </p:spPr>
      </p:pic>
      <p:sp>
        <p:nvSpPr>
          <p:cNvPr id="25" name="TextBox 24">
            <a:extLst>
              <a:ext uri="{FF2B5EF4-FFF2-40B4-BE49-F238E27FC236}">
                <a16:creationId xmlns:a16="http://schemas.microsoft.com/office/drawing/2014/main" id="{1DD77F54-E5B2-4DEA-92DC-BA8EABDF8C0D}"/>
              </a:ext>
            </a:extLst>
          </p:cNvPr>
          <p:cNvSpPr txBox="1"/>
          <p:nvPr/>
        </p:nvSpPr>
        <p:spPr>
          <a:xfrm>
            <a:off x="5557028" y="1118506"/>
            <a:ext cx="2945219" cy="738664"/>
          </a:xfrm>
          <a:prstGeom prst="rect">
            <a:avLst/>
          </a:prstGeom>
          <a:noFill/>
        </p:spPr>
        <p:txBody>
          <a:bodyPr wrap="square" rtlCol="0">
            <a:spAutoFit/>
          </a:bodyPr>
          <a:lstStyle/>
          <a:p>
            <a:pPr algn="just"/>
            <a:r>
              <a:rPr lang="en-IN" dirty="0">
                <a:solidFill>
                  <a:schemeClr val="tx2"/>
                </a:solidFill>
                <a:latin typeface="ABeeZee" panose="020B0604020202020204" charset="0"/>
              </a:rPr>
              <a:t>This flow chart explains about how the multisequence learning is implemented</a:t>
            </a:r>
          </a:p>
        </p:txBody>
      </p:sp>
    </p:spTree>
  </p:cSld>
  <p:clrMapOvr>
    <a:masterClrMapping/>
  </p:clrMapOvr>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697</Words>
  <Application>Microsoft Office PowerPoint</Application>
  <PresentationFormat>On-screen Show (16:9)</PresentationFormat>
  <Paragraphs>74</Paragraphs>
  <Slides>15</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Roboto Condensed Light</vt:lpstr>
      <vt:lpstr>Arial</vt:lpstr>
      <vt:lpstr>ABeeZee</vt:lpstr>
      <vt:lpstr>Times New Roman</vt:lpstr>
      <vt:lpstr>Black Han Sans</vt:lpstr>
      <vt:lpstr>Smart Home Project Proposal by Slidesgo</vt:lpstr>
      <vt:lpstr>Paintbrush Picture</vt:lpstr>
      <vt:lpstr>MULTI SEQUENCE LEARNING (NUMBERS/IMAGE/ ALPHABETS)</vt:lpstr>
      <vt:lpstr>OBJECTIVE</vt:lpstr>
      <vt:lpstr>TABLE OF CONTENTS</vt:lpstr>
      <vt:lpstr>INTRODUCTION</vt:lpstr>
      <vt:lpstr>METHODOLOGY - DATASETS</vt:lpstr>
      <vt:lpstr>ENCODING</vt:lpstr>
      <vt:lpstr>WORKING OF SPATIAL POOLER</vt:lpstr>
      <vt:lpstr>IMPLEMENTATION  (LEARNING &amp; PREDICTION PHASE) </vt:lpstr>
      <vt:lpstr>FLOW CHART</vt:lpstr>
      <vt:lpstr>RESULTS - NUMBERS</vt:lpstr>
      <vt:lpstr>RESULTS - ALPHABETS</vt:lpstr>
      <vt:lpstr>RESULTS - IMAGES</vt:lpstr>
      <vt:lpstr>CONCLUSION</vt:lpstr>
      <vt:lpstr>REFERENCES</vt:lpstr>
      <vt:lpstr>THANK YOU TEAM NOOBIES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NUMBERS-IMAGE-SEQUENCE LEARNING</dc:title>
  <dc:creator>Harish</dc:creator>
  <cp:lastModifiedBy>Harish Palanivel</cp:lastModifiedBy>
  <cp:revision>116</cp:revision>
  <dcterms:modified xsi:type="dcterms:W3CDTF">2022-03-30T15:05:17Z</dcterms:modified>
</cp:coreProperties>
</file>